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79"/>
  </p:notesMasterIdLst>
  <p:sldIdLst>
    <p:sldId id="258" r:id="rId3"/>
    <p:sldId id="259" r:id="rId4"/>
    <p:sldId id="263" r:id="rId5"/>
    <p:sldId id="262" r:id="rId6"/>
    <p:sldId id="294" r:id="rId7"/>
    <p:sldId id="304" r:id="rId8"/>
    <p:sldId id="303" r:id="rId9"/>
    <p:sldId id="306" r:id="rId10"/>
    <p:sldId id="307" r:id="rId11"/>
    <p:sldId id="308" r:id="rId12"/>
    <p:sldId id="309" r:id="rId13"/>
    <p:sldId id="387" r:id="rId14"/>
    <p:sldId id="305" r:id="rId15"/>
    <p:sldId id="371" r:id="rId16"/>
    <p:sldId id="379" r:id="rId17"/>
    <p:sldId id="383" r:id="rId18"/>
    <p:sldId id="373" r:id="rId19"/>
    <p:sldId id="380" r:id="rId20"/>
    <p:sldId id="384" r:id="rId21"/>
    <p:sldId id="375" r:id="rId22"/>
    <p:sldId id="381" r:id="rId23"/>
    <p:sldId id="385" r:id="rId24"/>
    <p:sldId id="377" r:id="rId25"/>
    <p:sldId id="382" r:id="rId26"/>
    <p:sldId id="386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52" r:id="rId61"/>
    <p:sldId id="353" r:id="rId62"/>
    <p:sldId id="355" r:id="rId63"/>
    <p:sldId id="356" r:id="rId64"/>
    <p:sldId id="357" r:id="rId65"/>
    <p:sldId id="359" r:id="rId66"/>
    <p:sldId id="358" r:id="rId67"/>
    <p:sldId id="362" r:id="rId68"/>
    <p:sldId id="360" r:id="rId69"/>
    <p:sldId id="361" r:id="rId70"/>
    <p:sldId id="363" r:id="rId71"/>
    <p:sldId id="364" r:id="rId72"/>
    <p:sldId id="365" r:id="rId73"/>
    <p:sldId id="366" r:id="rId74"/>
    <p:sldId id="367" r:id="rId75"/>
    <p:sldId id="388" r:id="rId76"/>
    <p:sldId id="369" r:id="rId77"/>
    <p:sldId id="370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0CE20F1-89BA-40D1-A0D0-3A9E73767FF3}">
          <p14:sldIdLst>
            <p14:sldId id="258"/>
          </p14:sldIdLst>
        </p14:section>
        <p14:section name="제/개정이력" id="{D83A87E7-7CA5-4740-B96A-DEAE5B98A717}">
          <p14:sldIdLst>
            <p14:sldId id="259"/>
          </p14:sldIdLst>
        </p14:section>
        <p14:section name="메뉴구조도" id="{69C20D0B-519B-473A-B342-76F621A66389}">
          <p14:sldIdLst>
            <p14:sldId id="263"/>
          </p14:sldIdLst>
        </p14:section>
        <p14:section name="상담신청" id="{8FA8D971-97E5-4751-850E-D731A35217EE}">
          <p14:sldIdLst>
            <p14:sldId id="262"/>
            <p14:sldId id="294"/>
          </p14:sldIdLst>
        </p14:section>
        <p14:section name="메인" id="{8D2BE4E7-3249-4013-A92A-6709EB3E2C28}">
          <p14:sldIdLst>
            <p14:sldId id="304"/>
            <p14:sldId id="303"/>
          </p14:sldIdLst>
        </p14:section>
        <p14:section name="상품상세+보험료 계산" id="{C697AC8F-9344-42B5-AEBE-B2A5CC9AAA67}">
          <p14:sldIdLst>
            <p14:sldId id="306"/>
            <p14:sldId id="307"/>
            <p14:sldId id="308"/>
            <p14:sldId id="309"/>
            <p14:sldId id="387"/>
            <p14:sldId id="305"/>
            <p14:sldId id="371"/>
            <p14:sldId id="379"/>
            <p14:sldId id="383"/>
            <p14:sldId id="373"/>
            <p14:sldId id="380"/>
            <p14:sldId id="384"/>
            <p14:sldId id="375"/>
            <p14:sldId id="381"/>
            <p14:sldId id="385"/>
            <p14:sldId id="377"/>
            <p14:sldId id="382"/>
            <p14:sldId id="386"/>
          </p14:sldIdLst>
        </p14:section>
        <p14:section name="상품정보+가입자정보입력" id="{6FD86CE6-8434-4797-84F7-4F058FB5BC71}">
          <p14:sldIdLst>
            <p14:sldId id="310"/>
            <p14:sldId id="311"/>
            <p14:sldId id="312"/>
            <p14:sldId id="313"/>
            <p14:sldId id="314"/>
          </p14:sldIdLst>
        </p14:section>
        <p14:section name="가입자정보입력" id="{AF4EAF00-CCBC-4A3E-98DA-BA716820ECB5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계약전알릴의무" id="{5BA7033B-61D2-4EDB-86E7-91F80DF75A31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청약문서확인 및 보험료 결제" id="{D500B95F-72F7-4548-B488-4994B6F7D643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52"/>
            <p14:sldId id="353"/>
            <p14:sldId id="355"/>
            <p14:sldId id="356"/>
            <p14:sldId id="357"/>
            <p14:sldId id="359"/>
            <p14:sldId id="358"/>
            <p14:sldId id="362"/>
            <p14:sldId id="360"/>
            <p14:sldId id="361"/>
          </p14:sldIdLst>
        </p14:section>
        <p14:section name="보장분석화면구성안" id="{EBA200DE-7AB2-4CA9-947E-D29A260720A8}">
          <p14:sldIdLst>
            <p14:sldId id="363"/>
            <p14:sldId id="364"/>
            <p14:sldId id="365"/>
            <p14:sldId id="366"/>
            <p14:sldId id="367"/>
            <p14:sldId id="38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1B1"/>
    <a:srgbClr val="F5F5F5"/>
    <a:srgbClr val="7C7C7C"/>
    <a:srgbClr val="FFCC00"/>
    <a:srgbClr val="FFBC00"/>
    <a:srgbClr val="020406"/>
    <a:srgbClr val="011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78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fld id="{6CBC9E1B-4A27-4978-B169-9978809EBC8E}" type="datetimeFigureOut">
              <a:rPr lang="ko-KR" altLang="en-US" smtClean="0"/>
              <a:pPr/>
              <a:t>2023-06-13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fld id="{7904111B-06FF-4AB8-A341-90863DFEA0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2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B금융 제목체 Medium" panose="020B0603000000000000" pitchFamily="50" charset="-127"/>
        <a:ea typeface="KB금융 제목체 Medium" panose="020B0603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B금융 제목체 Medium" panose="020B0603000000000000" pitchFamily="50" charset="-127"/>
        <a:ea typeface="KB금융 제목체 Medium" panose="020B0603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B금융 제목체 Medium" panose="020B0603000000000000" pitchFamily="50" charset="-127"/>
        <a:ea typeface="KB금융 제목체 Medium" panose="020B0603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B금융 제목체 Medium" panose="020B0603000000000000" pitchFamily="50" charset="-127"/>
        <a:ea typeface="KB금융 제목체 Medium" panose="020B0603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B금융 제목체 Medium" panose="020B0603000000000000" pitchFamily="50" charset="-127"/>
        <a:ea typeface="KB금융 제목체 Medium" panose="020B0603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. 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3DB890-4C50-9F34-FFC4-0702604495A1}"/>
              </a:ext>
            </a:extLst>
          </p:cNvPr>
          <p:cNvSpPr/>
          <p:nvPr userDrawn="1"/>
        </p:nvSpPr>
        <p:spPr>
          <a:xfrm>
            <a:off x="1" y="0"/>
            <a:ext cx="1946246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9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2. PC(변경)_다음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3414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180502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5" y="565263"/>
            <a:ext cx="9409789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225C72-8096-A260-111D-B880C4386C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6219929"/>
            <a:ext cx="9409788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7BEFEEC9-455F-DD06-8591-41E01782E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CC038F18-F241-09BF-6323-74979B5093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9BC3E3CB-87F8-99B7-5F8C-F9A06FE27D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345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2. PC(변경)_다음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3414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180502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225C72-8096-A260-111D-B880C4386C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6219929"/>
            <a:ext cx="9409788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7BEFEEC9-455F-DD06-8591-41E01782E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CC038F18-F241-09BF-6323-74979B5093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9BC3E3CB-87F8-99B7-5F8C-F9A06FE27D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BC7FF8F-BAC8-F08D-8701-74DA4FB20CE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83700"/>
            <a:ext cx="9409788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</p:spTree>
    <p:extLst>
      <p:ext uri="{BB962C8B-B14F-4D97-AF65-F5344CB8AC3E}">
        <p14:creationId xmlns:p14="http://schemas.microsoft.com/office/powerpoint/2010/main" val="16919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62" userDrawn="1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2. PC(변경)_다음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3414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180502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7BEFEEC9-455F-DD06-8591-41E01782E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CC038F18-F241-09BF-6323-74979B5093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9BC3E3CB-87F8-99B7-5F8C-F9A06FE27D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BC7FF8F-BAC8-F08D-8701-74DA4FB20CE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83700"/>
            <a:ext cx="9409788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</p:spTree>
    <p:extLst>
      <p:ext uri="{BB962C8B-B14F-4D97-AF65-F5344CB8AC3E}">
        <p14:creationId xmlns:p14="http://schemas.microsoft.com/office/powerpoint/2010/main" val="2988954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2. PC(변경)_다음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1180502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65263"/>
            <a:ext cx="4680000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44237A-9CE4-FA3A-8604-F96C56B27F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565263"/>
            <a:ext cx="4680000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POK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225C72-8096-A260-111D-B880C4386C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621992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48CF2E-5D57-4BD6-CF71-6476ABC52E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621992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3BFDF2-170E-36CF-AAB8-DF0DCBCF4D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30134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7BEFEEC9-455F-DD06-8591-41E01782E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CC038F18-F241-09BF-6323-74979B5093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9BC3E3CB-87F8-99B7-5F8C-F9A06FE27D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0625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2. PC(변경)_이전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37379118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65263"/>
            <a:ext cx="4680000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44237A-9CE4-FA3A-8604-F96C56B27F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565263"/>
            <a:ext cx="4680000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POK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3BFDF2-170E-36CF-AAB8-DF0DCBCF4D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30134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56F4991-7A31-C36F-D7D9-5B40BB2EE6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81751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4DA556-A773-33E6-C0BC-76F7CE55BB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81751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9760815C-BC55-3CB8-ED69-0447D6D0A4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19676576-6095-F9D1-48CF-DBA36A86D9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D4054B2F-85C8-7179-CEBF-4AD714FC36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001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2. PC(변경) 이전/다음페이지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349747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65263"/>
            <a:ext cx="4680000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44237A-9CE4-FA3A-8604-F96C56B27F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565263"/>
            <a:ext cx="4680000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POK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225C72-8096-A260-111D-B880C4386C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6228242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848CF2E-5D57-4BD6-CF71-6476ABC52E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6228242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3BFDF2-170E-36CF-AAB8-DF0DCBCF4D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30134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56F4991-7A31-C36F-D7D9-5B40BB2EE6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81751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B4DA556-A773-33E6-C0BC-76F7CE55BB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817519"/>
            <a:ext cx="4680000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46903E54-B48A-D385-22A5-E0188FD40D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10" name="텍스트 개체 틀 13">
            <a:extLst>
              <a:ext uri="{FF2B5EF4-FFF2-40B4-BE49-F238E27FC236}">
                <a16:creationId xmlns:a16="http://schemas.microsoft.com/office/drawing/2014/main" id="{66378575-8865-DC39-0E84-981F6E1C9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11" name="텍스트 개체 틀 13">
            <a:extLst>
              <a:ext uri="{FF2B5EF4-FFF2-40B4-BE49-F238E27FC236}">
                <a16:creationId xmlns:a16="http://schemas.microsoft.com/office/drawing/2014/main" id="{5220FA8D-7B01-E4C6-4E3B-47E1119359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490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. PC레이어팝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5578297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94255093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486567-FFD6-47AA-9126-0313D8FA2C8B}"/>
              </a:ext>
            </a:extLst>
          </p:cNvPr>
          <p:cNvSpPr/>
          <p:nvPr userDrawn="1"/>
        </p:nvSpPr>
        <p:spPr>
          <a:xfrm>
            <a:off x="85747" y="576239"/>
            <a:ext cx="9412955" cy="5915177"/>
          </a:xfrm>
          <a:prstGeom prst="rect">
            <a:avLst/>
          </a:prstGeom>
          <a:solidFill>
            <a:schemeClr val="tx1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6" name="Message Dialog" descr="&lt;SmartSettings&gt;&lt;SmartResize enabled=&quot;True&quot; minWidth=&quot;100&quot; minHeight=&quot;40&quot; /&gt;&lt;/SmartSettings&gt;"/>
          <p:cNvGrpSpPr/>
          <p:nvPr userDrawn="1">
            <p:custDataLst>
              <p:tags r:id="rId1"/>
            </p:custDataLst>
          </p:nvPr>
        </p:nvGrpSpPr>
        <p:grpSpPr>
          <a:xfrm>
            <a:off x="3120076" y="2246862"/>
            <a:ext cx="3344296" cy="2598604"/>
            <a:chOff x="2986989" y="2752584"/>
            <a:chExt cx="3344296" cy="2598604"/>
          </a:xfrm>
        </p:grpSpPr>
        <p:sp>
          <p:nvSpPr>
            <p:cNvPr id="27" name="Window Frame"/>
            <p:cNvSpPr/>
            <p:nvPr/>
          </p:nvSpPr>
          <p:spPr>
            <a:xfrm>
              <a:off x="2986989" y="2752584"/>
              <a:ext cx="3344296" cy="259860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78D7"/>
              </a:solidFill>
            </a:ln>
            <a:effectLst>
              <a:outerShdw blurRad="1524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Button" descr="&lt;SmartSettings&gt;&lt;SmartResize anchorLeft=&quot;None&quot; anchorTop=&quot;Non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4289865" y="4915689"/>
              <a:ext cx="716671" cy="283906"/>
            </a:xfrm>
            <a:prstGeom prst="rect">
              <a:avLst/>
            </a:prstGeom>
            <a:solidFill>
              <a:srgbClr val="ACCBF9">
                <a:lumMod val="25000"/>
              </a:srgbClr>
            </a:solidFill>
            <a:ln w="3175">
              <a:solidFill>
                <a:srgbClr val="002060"/>
              </a:solidFill>
              <a:round/>
              <a:headEnd/>
              <a:tailEnd/>
            </a:ln>
          </p:spPr>
          <p:txBody>
            <a:bodyPr wrap="none" lIns="252000" tIns="72000" rIns="252000" bIns="7200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spc="-9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확인</a:t>
              </a:r>
              <a:endParaRPr kumimoji="1" lang="en-US" sz="900" b="1" spc="-9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" name="TextBox 2"/>
          <p:cNvSpPr txBox="1"/>
          <p:nvPr userDrawn="1"/>
        </p:nvSpPr>
        <p:spPr>
          <a:xfrm>
            <a:off x="6461354" y="217742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41314" y="2986799"/>
            <a:ext cx="2701819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257BB11-2205-729D-361D-77C673CF74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5CBD7662-4A1F-D4FC-8D64-78845F97C3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13">
            <a:extLst>
              <a:ext uri="{FF2B5EF4-FFF2-40B4-BE49-F238E27FC236}">
                <a16:creationId xmlns:a16="http://schemas.microsoft.com/office/drawing/2014/main" id="{E5F5722B-AFD2-5957-F049-7192E2AD01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881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6. PC팝업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5885426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17638546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8243E16F-4493-94A9-4264-71ACDD1353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BA03A004-E53E-6852-2AF5-8E42E36370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B2293635-A918-5C5C-FB96-AB1445ADA2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5601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8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5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 모바일 1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7916003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19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4351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0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4350"/>
            <a:ext cx="2391238" cy="152400"/>
            <a:chOff x="490448" y="1268402"/>
            <a:chExt cx="2391238" cy="152400"/>
          </a:xfrm>
        </p:grpSpPr>
        <p:sp>
          <p:nvSpPr>
            <p:cNvPr id="21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0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28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26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2238"/>
            <a:ext cx="2391237" cy="288000"/>
            <a:chOff x="388917" y="1826976"/>
            <a:chExt cx="2350635" cy="28800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37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6773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6" name="텍스트 개체 틀 13">
            <a:extLst>
              <a:ext uri="{FF2B5EF4-FFF2-40B4-BE49-F238E27FC236}">
                <a16:creationId xmlns:a16="http://schemas.microsoft.com/office/drawing/2014/main" id="{594DB4EE-552C-6F90-6A8E-6F94313AFB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DF8307E2-67B1-BD01-3FEA-951963E1F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F9967DA7-68C9-1B97-D0B2-8CBFDC3FA9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771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ED1361-C022-F6B0-164B-2E4660BD158A}"/>
              </a:ext>
            </a:extLst>
          </p:cNvPr>
          <p:cNvSpPr/>
          <p:nvPr userDrawn="1"/>
        </p:nvSpPr>
        <p:spPr>
          <a:xfrm>
            <a:off x="1" y="-3972"/>
            <a:ext cx="12192000" cy="677393"/>
          </a:xfrm>
          <a:prstGeom prst="rect">
            <a:avLst/>
          </a:prstGeom>
          <a:solidFill>
            <a:srgbClr val="0110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ko-KR" altLang="en-US" sz="1800" dirty="0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229445-BC81-7629-3302-C440A578C0B1}"/>
              </a:ext>
            </a:extLst>
          </p:cNvPr>
          <p:cNvGrpSpPr/>
          <p:nvPr userDrawn="1"/>
        </p:nvGrpSpPr>
        <p:grpSpPr>
          <a:xfrm>
            <a:off x="251804" y="-3973"/>
            <a:ext cx="2878073" cy="3968623"/>
            <a:chOff x="204556" y="-3973"/>
            <a:chExt cx="2338059" cy="39686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9F9F725-F118-23A4-81E4-4968686BB556}"/>
                </a:ext>
              </a:extLst>
            </p:cNvPr>
            <p:cNvSpPr/>
            <p:nvPr userDrawn="1"/>
          </p:nvSpPr>
          <p:spPr>
            <a:xfrm>
              <a:off x="204556" y="-3973"/>
              <a:ext cx="642027" cy="552653"/>
            </a:xfrm>
            <a:prstGeom prst="rect">
              <a:avLst/>
            </a:prstGeom>
            <a:gradFill>
              <a:gsLst>
                <a:gs pos="100000">
                  <a:srgbClr val="ECBF42"/>
                </a:gs>
                <a:gs pos="0">
                  <a:srgbClr val="C29414"/>
                </a:gs>
              </a:gsLst>
              <a:lin ang="54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2" name="Picture 4" descr="C:\Users\영은\Desktop\응.png">
              <a:extLst>
                <a:ext uri="{FF2B5EF4-FFF2-40B4-BE49-F238E27FC236}">
                  <a16:creationId xmlns:a16="http://schemas.microsoft.com/office/drawing/2014/main" id="{7BF72EE5-BF68-DE5E-BE7E-2475B95D78D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5" t="6724" r="79320" b="78056"/>
            <a:stretch/>
          </p:blipFill>
          <p:spPr bwMode="auto">
            <a:xfrm>
              <a:off x="204556" y="-3973"/>
              <a:ext cx="537891" cy="471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5AADFC9-5708-6763-DBA7-757D7BFC2D29}"/>
                </a:ext>
              </a:extLst>
            </p:cNvPr>
            <p:cNvSpPr/>
            <p:nvPr userDrawn="1"/>
          </p:nvSpPr>
          <p:spPr>
            <a:xfrm>
              <a:off x="204556" y="648219"/>
              <a:ext cx="642027" cy="25200"/>
            </a:xfrm>
            <a:prstGeom prst="rect">
              <a:avLst/>
            </a:prstGeom>
            <a:solidFill>
              <a:srgbClr val="ECBF42">
                <a:alpha val="5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3870E2C-7DB8-F70C-E830-ABCE36334E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5133" y="3964650"/>
              <a:ext cx="1457482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 2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5" name="Rectangle 75"/>
          <p:cNvSpPr>
            <a:spLocks noChangeArrowheads="1"/>
          </p:cNvSpPr>
          <p:nvPr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sp>
        <p:nvSpPr>
          <p:cNvPr id="33" name="직사각형 32"/>
          <p:cNvSpPr/>
          <p:nvPr userDrawn="1"/>
        </p:nvSpPr>
        <p:spPr>
          <a:xfrm>
            <a:off x="422102" y="2007555"/>
            <a:ext cx="11347801" cy="4433642"/>
          </a:xfrm>
          <a:prstGeom prst="rect">
            <a:avLst/>
          </a:prstGeom>
          <a:noFill/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1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00302326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1458023" y="4605363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9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793899" y="-291027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2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2674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77201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1458023" y="4605363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9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793899" y="-291027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2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grpSp>
        <p:nvGrpSpPr>
          <p:cNvPr id="44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819872" y="4606061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5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6817678" y="986197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3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7867466" y="-291028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54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9774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52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6817678" y="986197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247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52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6817678" y="986197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9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3744111" y="986197"/>
            <a:ext cx="2391238" cy="152400"/>
            <a:chOff x="490448" y="1268402"/>
            <a:chExt cx="2391238" cy="152400"/>
          </a:xfrm>
        </p:grpSpPr>
        <p:sp>
          <p:nvSpPr>
            <p:cNvPr id="40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2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5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3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5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4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45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3744111" y="1134085"/>
            <a:ext cx="2391237" cy="288000"/>
            <a:chOff x="388917" y="1826976"/>
            <a:chExt cx="2350635" cy="28800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60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1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65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7760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grpSp>
        <p:nvGrpSpPr>
          <p:cNvPr id="67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6825076" y="986197"/>
            <a:ext cx="2391238" cy="152400"/>
            <a:chOff x="490448" y="1268402"/>
            <a:chExt cx="2391238" cy="152400"/>
          </a:xfrm>
        </p:grpSpPr>
        <p:sp>
          <p:nvSpPr>
            <p:cNvPr id="68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1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78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9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76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3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74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6825076" y="1134085"/>
            <a:ext cx="2391237" cy="288000"/>
            <a:chOff x="388917" y="1826976"/>
            <a:chExt cx="2350635" cy="28800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82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3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84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98725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020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7"/>
            <a:ext cx="2391237" cy="66395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625136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1558830" y="6348528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9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793899" y="-291027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2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grpSp>
        <p:nvGrpSpPr>
          <p:cNvPr id="44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819872" y="5960338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5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2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6817678" y="986197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3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7867466" y="-291028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54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5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54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grpSp>
        <p:nvGrpSpPr>
          <p:cNvPr id="44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3744111" y="986197"/>
            <a:ext cx="2391238" cy="152400"/>
            <a:chOff x="490448" y="1268402"/>
            <a:chExt cx="2391238" cy="152400"/>
          </a:xfrm>
        </p:grpSpPr>
        <p:sp>
          <p:nvSpPr>
            <p:cNvPr id="45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60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3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57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4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55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3744111" y="1134085"/>
            <a:ext cx="2391237" cy="288000"/>
            <a:chOff x="388917" y="1826976"/>
            <a:chExt cx="2350635" cy="2880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68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9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7760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704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5DAC0526-BD5A-E243-6345-9559BAE8AA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674808D-E7A4-6E0F-C6E7-63E9988B9B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D0855F09-66C9-9FDA-A6F9-63CAD7A7C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grpSp>
        <p:nvGrpSpPr>
          <p:cNvPr id="44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3744111" y="986197"/>
            <a:ext cx="2391238" cy="152400"/>
            <a:chOff x="490448" y="1268402"/>
            <a:chExt cx="2391238" cy="152400"/>
          </a:xfrm>
        </p:grpSpPr>
        <p:sp>
          <p:nvSpPr>
            <p:cNvPr id="45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2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60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3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57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4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55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3744111" y="1134085"/>
            <a:ext cx="2391237" cy="288000"/>
            <a:chOff x="388917" y="1826976"/>
            <a:chExt cx="2350635" cy="28800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68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9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7760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72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6808940" y="986197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73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4841590" y="4608333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74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5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76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7919081" y="-291027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77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8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860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. 모바일 다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39689852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6197"/>
            <a:ext cx="2391238" cy="152400"/>
            <a:chOff x="490448" y="1268402"/>
            <a:chExt cx="2391238" cy="152400"/>
          </a:xfrm>
        </p:grpSpPr>
        <p:sp>
          <p:nvSpPr>
            <p:cNvPr id="26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8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5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33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31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86198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8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1424263" y="4601316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9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793899" y="-291027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2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4" name="Cutout">
            <a:extLst>
              <a:ext uri="{FF2B5EF4-FFF2-40B4-BE49-F238E27FC236}">
                <a16:creationId xmlns:a16="http://schemas.microsoft.com/office/drawing/2014/main" id="{477F8A4D-3B60-4E04-BABA-330CDB5534DD}"/>
              </a:ext>
            </a:extLst>
          </p:cNvPr>
          <p:cNvGrpSpPr/>
          <p:nvPr userDrawn="1"/>
        </p:nvGrpSpPr>
        <p:grpSpPr>
          <a:xfrm rot="5400000">
            <a:off x="4793899" y="4601316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5" name="Fill">
              <a:extLst>
                <a:ext uri="{FF2B5EF4-FFF2-40B4-BE49-F238E27FC236}">
                  <a16:creationId xmlns:a16="http://schemas.microsoft.com/office/drawing/2014/main" id="{D62CD552-92B3-4BD4-B380-309488A2F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6" name="Border">
              <a:extLst>
                <a:ext uri="{FF2B5EF4-FFF2-40B4-BE49-F238E27FC236}">
                  <a16:creationId xmlns:a16="http://schemas.microsoft.com/office/drawing/2014/main" id="{487148DE-D649-473B-8CD6-96C72FC22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EB43B4-3698-47D7-8B38-8479B6F19F13}"/>
              </a:ext>
            </a:extLst>
          </p:cNvPr>
          <p:cNvGrpSpPr/>
          <p:nvPr userDrawn="1"/>
        </p:nvGrpSpPr>
        <p:grpSpPr>
          <a:xfrm>
            <a:off x="401463" y="1134085"/>
            <a:ext cx="2391237" cy="288000"/>
            <a:chOff x="388917" y="1826976"/>
            <a:chExt cx="2350635" cy="2880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1C671CE-8FDC-4456-875C-FEE14EE29537}"/>
                </a:ext>
              </a:extLst>
            </p:cNvPr>
            <p:cNvSpPr/>
            <p:nvPr/>
          </p:nvSpPr>
          <p:spPr>
            <a:xfrm>
              <a:off x="388917" y="1826976"/>
              <a:ext cx="2350635" cy="28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spc="-100" dirty="0">
                <a:solidFill>
                  <a:schemeClr val="tx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endParaRPr>
            </a:p>
          </p:txBody>
        </p:sp>
        <p:sp>
          <p:nvSpPr>
            <p:cNvPr id="49" name="Hamburger Button">
              <a:extLst>
                <a:ext uri="{FF2B5EF4-FFF2-40B4-BE49-F238E27FC236}">
                  <a16:creationId xmlns:a16="http://schemas.microsoft.com/office/drawing/2014/main" id="{9D342E8A-C508-4CF4-BCA0-918D008F55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459348" y="1924753"/>
              <a:ext cx="198101" cy="117624"/>
            </a:xfrm>
            <a:custGeom>
              <a:avLst/>
              <a:gdLst>
                <a:gd name="T0" fmla="*/ 0 w 564"/>
                <a:gd name="T1" fmla="*/ 0 h 310"/>
                <a:gd name="T2" fmla="*/ 0 w 564"/>
                <a:gd name="T3" fmla="*/ 28 h 310"/>
                <a:gd name="T4" fmla="*/ 564 w 564"/>
                <a:gd name="T5" fmla="*/ 28 h 310"/>
                <a:gd name="T6" fmla="*/ 564 w 564"/>
                <a:gd name="T7" fmla="*/ 0 h 310"/>
                <a:gd name="T8" fmla="*/ 0 w 564"/>
                <a:gd name="T9" fmla="*/ 0 h 310"/>
                <a:gd name="T10" fmla="*/ 0 w 564"/>
                <a:gd name="T11" fmla="*/ 141 h 310"/>
                <a:gd name="T12" fmla="*/ 0 w 564"/>
                <a:gd name="T13" fmla="*/ 169 h 310"/>
                <a:gd name="T14" fmla="*/ 564 w 564"/>
                <a:gd name="T15" fmla="*/ 169 h 310"/>
                <a:gd name="T16" fmla="*/ 564 w 564"/>
                <a:gd name="T17" fmla="*/ 141 h 310"/>
                <a:gd name="T18" fmla="*/ 0 w 564"/>
                <a:gd name="T19" fmla="*/ 141 h 310"/>
                <a:gd name="T20" fmla="*/ 0 w 564"/>
                <a:gd name="T21" fmla="*/ 282 h 310"/>
                <a:gd name="T22" fmla="*/ 0 w 564"/>
                <a:gd name="T23" fmla="*/ 310 h 310"/>
                <a:gd name="T24" fmla="*/ 564 w 564"/>
                <a:gd name="T25" fmla="*/ 310 h 310"/>
                <a:gd name="T26" fmla="*/ 564 w 564"/>
                <a:gd name="T27" fmla="*/ 282 h 310"/>
                <a:gd name="T28" fmla="*/ 0 w 564"/>
                <a:gd name="T29" fmla="*/ 282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4" h="310">
                  <a:moveTo>
                    <a:pt x="0" y="0"/>
                  </a:moveTo>
                  <a:lnTo>
                    <a:pt x="0" y="28"/>
                  </a:lnTo>
                  <a:lnTo>
                    <a:pt x="564" y="28"/>
                  </a:lnTo>
                  <a:lnTo>
                    <a:pt x="564" y="0"/>
                  </a:lnTo>
                  <a:lnTo>
                    <a:pt x="0" y="0"/>
                  </a:lnTo>
                  <a:close/>
                  <a:moveTo>
                    <a:pt x="0" y="141"/>
                  </a:moveTo>
                  <a:lnTo>
                    <a:pt x="0" y="169"/>
                  </a:lnTo>
                  <a:lnTo>
                    <a:pt x="564" y="169"/>
                  </a:lnTo>
                  <a:lnTo>
                    <a:pt x="564" y="141"/>
                  </a:lnTo>
                  <a:lnTo>
                    <a:pt x="0" y="141"/>
                  </a:lnTo>
                  <a:close/>
                  <a:moveTo>
                    <a:pt x="0" y="282"/>
                  </a:moveTo>
                  <a:lnTo>
                    <a:pt x="0" y="310"/>
                  </a:lnTo>
                  <a:lnTo>
                    <a:pt x="564" y="310"/>
                  </a:lnTo>
                  <a:lnTo>
                    <a:pt x="564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50" name="Chevron Left">
              <a:extLst>
                <a:ext uri="{FF2B5EF4-FFF2-40B4-BE49-F238E27FC236}">
                  <a16:creationId xmlns:a16="http://schemas.microsoft.com/office/drawing/2014/main" id="{C88B6FB2-C784-46AC-8B46-10BC816ED1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63797" y="1898320"/>
              <a:ext cx="91685" cy="166869"/>
            </a:xfrm>
            <a:custGeom>
              <a:avLst/>
              <a:gdLst>
                <a:gd name="T0" fmla="*/ 296 w 324"/>
                <a:gd name="T1" fmla="*/ 593 h 593"/>
                <a:gd name="T2" fmla="*/ 324 w 324"/>
                <a:gd name="T3" fmla="*/ 565 h 593"/>
                <a:gd name="T4" fmla="*/ 55 w 324"/>
                <a:gd name="T5" fmla="*/ 297 h 593"/>
                <a:gd name="T6" fmla="*/ 324 w 324"/>
                <a:gd name="T7" fmla="*/ 28 h 593"/>
                <a:gd name="T8" fmla="*/ 296 w 324"/>
                <a:gd name="T9" fmla="*/ 0 h 593"/>
                <a:gd name="T10" fmla="*/ 0 w 324"/>
                <a:gd name="T11" fmla="*/ 297 h 593"/>
                <a:gd name="T12" fmla="*/ 296 w 324"/>
                <a:gd name="T13" fmla="*/ 593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593">
                  <a:moveTo>
                    <a:pt x="296" y="593"/>
                  </a:moveTo>
                  <a:lnTo>
                    <a:pt x="324" y="565"/>
                  </a:lnTo>
                  <a:lnTo>
                    <a:pt x="55" y="297"/>
                  </a:lnTo>
                  <a:lnTo>
                    <a:pt x="324" y="28"/>
                  </a:lnTo>
                  <a:lnTo>
                    <a:pt x="296" y="0"/>
                  </a:lnTo>
                  <a:lnTo>
                    <a:pt x="0" y="297"/>
                  </a:lnTo>
                  <a:lnTo>
                    <a:pt x="296" y="593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DF1B0ADA-F7C5-4C62-9CC2-D47D390DAB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5112" y="1148620"/>
            <a:ext cx="1800419" cy="2236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1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1pPr>
            <a:lvl2pPr marL="4572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2pPr>
            <a:lvl3pPr marL="9144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3pPr>
            <a:lvl4pPr marL="13716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4pPr>
            <a:lvl5pPr marL="1828800" indent="0">
              <a:buNone/>
              <a:defRPr sz="800">
                <a:latin typeface="KB금융 본문체 Medium" panose="020B0603000000000000" pitchFamily="50" charset="-127"/>
                <a:ea typeface="KB금융 본문체 Medium" panose="020B0603000000000000" pitchFamily="50" charset="-127"/>
              </a:defRPr>
            </a:lvl5pPr>
          </a:lstStyle>
          <a:p>
            <a:pPr lvl="0"/>
            <a:r>
              <a:rPr lang="en-US" altLang="ko-KR" dirty="0"/>
              <a:t>Menu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2A7CF43F-ED93-1986-AE1E-0CC4FBAA6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287A1DB0-31DD-2D4A-EE46-804FC91BF8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55684D1C-480B-8FF5-E336-A35F434F5D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3636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. 모바일 다단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5645446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8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76885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Display">
            <a:extLst>
              <a:ext uri="{FF2B5EF4-FFF2-40B4-BE49-F238E27FC236}">
                <a16:creationId xmlns:a16="http://schemas.microsoft.com/office/drawing/2014/main" id="{EABAF58F-ABCA-4599-A0A6-942E58C7F138}"/>
              </a:ext>
            </a:extLst>
          </p:cNvPr>
          <p:cNvSpPr/>
          <p:nvPr userDrawn="1"/>
        </p:nvSpPr>
        <p:spPr>
          <a:xfrm>
            <a:off x="3744111" y="976885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30" name="Cutout">
            <a:extLst>
              <a:ext uri="{FF2B5EF4-FFF2-40B4-BE49-F238E27FC236}">
                <a16:creationId xmlns:a16="http://schemas.microsoft.com/office/drawing/2014/main" id="{EC8C5749-9FB6-46A5-91D8-75F0228743E1}"/>
              </a:ext>
            </a:extLst>
          </p:cNvPr>
          <p:cNvGrpSpPr/>
          <p:nvPr userDrawn="1"/>
        </p:nvGrpSpPr>
        <p:grpSpPr>
          <a:xfrm rot="5400000">
            <a:off x="1458023" y="4596050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1" name="Fill">
              <a:extLst>
                <a:ext uri="{FF2B5EF4-FFF2-40B4-BE49-F238E27FC236}">
                  <a16:creationId xmlns:a16="http://schemas.microsoft.com/office/drawing/2014/main" id="{A2907DDA-2D38-4A81-BAC5-F1D144307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Border">
              <a:extLst>
                <a:ext uri="{FF2B5EF4-FFF2-40B4-BE49-F238E27FC236}">
                  <a16:creationId xmlns:a16="http://schemas.microsoft.com/office/drawing/2014/main" id="{CEBA4199-D12D-4E93-88C9-A7C98A11E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Cutout">
            <a:extLst>
              <a:ext uri="{FF2B5EF4-FFF2-40B4-BE49-F238E27FC236}">
                <a16:creationId xmlns:a16="http://schemas.microsoft.com/office/drawing/2014/main" id="{B476C9CA-E3C4-4CB0-8CF6-1F2FAE5145BA}"/>
              </a:ext>
            </a:extLst>
          </p:cNvPr>
          <p:cNvGrpSpPr/>
          <p:nvPr userDrawn="1"/>
        </p:nvGrpSpPr>
        <p:grpSpPr>
          <a:xfrm rot="5400000">
            <a:off x="4793899" y="-300340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4" name="Fill">
              <a:extLst>
                <a:ext uri="{FF2B5EF4-FFF2-40B4-BE49-F238E27FC236}">
                  <a16:creationId xmlns:a16="http://schemas.microsoft.com/office/drawing/2014/main" id="{6257AD70-5635-44EA-9059-4756E491E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Border">
              <a:extLst>
                <a:ext uri="{FF2B5EF4-FFF2-40B4-BE49-F238E27FC236}">
                  <a16:creationId xmlns:a16="http://schemas.microsoft.com/office/drawing/2014/main" id="{79F22A49-7BEB-4E82-955E-9CA3D8895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Cutout">
            <a:extLst>
              <a:ext uri="{FF2B5EF4-FFF2-40B4-BE49-F238E27FC236}">
                <a16:creationId xmlns:a16="http://schemas.microsoft.com/office/drawing/2014/main" id="{477F8A4D-3B60-4E04-BABA-330CDB5534DD}"/>
              </a:ext>
            </a:extLst>
          </p:cNvPr>
          <p:cNvGrpSpPr/>
          <p:nvPr userDrawn="1"/>
        </p:nvGrpSpPr>
        <p:grpSpPr>
          <a:xfrm rot="5400000">
            <a:off x="4793899" y="4592003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37" name="Fill">
              <a:extLst>
                <a:ext uri="{FF2B5EF4-FFF2-40B4-BE49-F238E27FC236}">
                  <a16:creationId xmlns:a16="http://schemas.microsoft.com/office/drawing/2014/main" id="{D62CD552-92B3-4BD4-B380-309488A2F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38" name="Border">
              <a:extLst>
                <a:ext uri="{FF2B5EF4-FFF2-40B4-BE49-F238E27FC236}">
                  <a16:creationId xmlns:a16="http://schemas.microsoft.com/office/drawing/2014/main" id="{487148DE-D649-473B-8CD6-96C72FC227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Cutout">
            <a:extLst>
              <a:ext uri="{FF2B5EF4-FFF2-40B4-BE49-F238E27FC236}">
                <a16:creationId xmlns:a16="http://schemas.microsoft.com/office/drawing/2014/main" id="{F166D833-8DDC-4AD6-A1F2-9B3485497F88}"/>
              </a:ext>
            </a:extLst>
          </p:cNvPr>
          <p:cNvGrpSpPr/>
          <p:nvPr userDrawn="1"/>
        </p:nvGrpSpPr>
        <p:grpSpPr>
          <a:xfrm rot="5400000">
            <a:off x="1458023" y="-300730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40" name="Fill">
              <a:extLst>
                <a:ext uri="{FF2B5EF4-FFF2-40B4-BE49-F238E27FC236}">
                  <a16:creationId xmlns:a16="http://schemas.microsoft.com/office/drawing/2014/main" id="{39B1BB5B-40CD-4B5C-856D-55979AAE5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1" name="Border">
              <a:extLst>
                <a:ext uri="{FF2B5EF4-FFF2-40B4-BE49-F238E27FC236}">
                  <a16:creationId xmlns:a16="http://schemas.microsoft.com/office/drawing/2014/main" id="{46A5B11A-214E-49FB-AC6B-4EC272A72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A3468118-B86D-36AE-C438-9C39172A9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F77A2665-D7A7-3251-7362-C2EECC507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0F243C64-9A19-88EF-5B6C-44B633BDDA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33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PC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0673745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7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199" y="623454"/>
            <a:ext cx="9285316" cy="21431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GNB / Util Area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5DBF1901-62DC-79FA-A167-1D1868E803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8211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이전 페이지 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6481830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4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5429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5" name="Cutout">
            <a:extLst>
              <a:ext uri="{FF2B5EF4-FFF2-40B4-BE49-F238E27FC236}">
                <a16:creationId xmlns:a16="http://schemas.microsoft.com/office/drawing/2014/main" id="{F166D833-8DDC-4AD6-A1F2-9B3485497F88}"/>
              </a:ext>
            </a:extLst>
          </p:cNvPr>
          <p:cNvGrpSpPr/>
          <p:nvPr userDrawn="1"/>
        </p:nvGrpSpPr>
        <p:grpSpPr>
          <a:xfrm rot="5400000">
            <a:off x="1458023" y="-292186"/>
            <a:ext cx="239713" cy="2554447"/>
            <a:chOff x="6402388" y="1584325"/>
            <a:chExt cx="239713" cy="933450"/>
          </a:xfrm>
          <a:solidFill>
            <a:srgbClr val="FFFFFF"/>
          </a:solidFill>
        </p:grpSpPr>
        <p:sp>
          <p:nvSpPr>
            <p:cNvPr id="26" name="Fill">
              <a:extLst>
                <a:ext uri="{FF2B5EF4-FFF2-40B4-BE49-F238E27FC236}">
                  <a16:creationId xmlns:a16="http://schemas.microsoft.com/office/drawing/2014/main" id="{39B1BB5B-40CD-4B5C-856D-55979AAE5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74 w 151"/>
                <a:gd name="T1" fmla="*/ 588 h 588"/>
                <a:gd name="T2" fmla="*/ 151 w 151"/>
                <a:gd name="T3" fmla="*/ 518 h 588"/>
                <a:gd name="T4" fmla="*/ 74 w 151"/>
                <a:gd name="T5" fmla="*/ 441 h 588"/>
                <a:gd name="T6" fmla="*/ 151 w 151"/>
                <a:gd name="T7" fmla="*/ 375 h 588"/>
                <a:gd name="T8" fmla="*/ 74 w 151"/>
                <a:gd name="T9" fmla="*/ 294 h 588"/>
                <a:gd name="T10" fmla="*/ 151 w 151"/>
                <a:gd name="T11" fmla="*/ 231 h 588"/>
                <a:gd name="T12" fmla="*/ 74 w 151"/>
                <a:gd name="T13" fmla="*/ 147 h 588"/>
                <a:gd name="T14" fmla="*/ 151 w 151"/>
                <a:gd name="T15" fmla="*/ 88 h 588"/>
                <a:gd name="T16" fmla="*/ 74 w 151"/>
                <a:gd name="T17" fmla="*/ 0 h 588"/>
                <a:gd name="T18" fmla="*/ 0 w 151"/>
                <a:gd name="T19" fmla="*/ 0 h 588"/>
                <a:gd name="T20" fmla="*/ 78 w 151"/>
                <a:gd name="T21" fmla="*/ 88 h 588"/>
                <a:gd name="T22" fmla="*/ 0 w 151"/>
                <a:gd name="T23" fmla="*/ 147 h 588"/>
                <a:gd name="T24" fmla="*/ 78 w 151"/>
                <a:gd name="T25" fmla="*/ 231 h 588"/>
                <a:gd name="T26" fmla="*/ 0 w 151"/>
                <a:gd name="T27" fmla="*/ 294 h 588"/>
                <a:gd name="T28" fmla="*/ 78 w 151"/>
                <a:gd name="T29" fmla="*/ 375 h 588"/>
                <a:gd name="T30" fmla="*/ 0 w 151"/>
                <a:gd name="T31" fmla="*/ 441 h 588"/>
                <a:gd name="T32" fmla="*/ 78 w 151"/>
                <a:gd name="T33" fmla="*/ 518 h 588"/>
                <a:gd name="T34" fmla="*/ 0 w 151"/>
                <a:gd name="T35" fmla="*/ 588 h 588"/>
                <a:gd name="T36" fmla="*/ 74 w 151"/>
                <a:gd name="T37" fmla="*/ 588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588">
                  <a:moveTo>
                    <a:pt x="74" y="588"/>
                  </a:moveTo>
                  <a:lnTo>
                    <a:pt x="151" y="518"/>
                  </a:lnTo>
                  <a:lnTo>
                    <a:pt x="74" y="441"/>
                  </a:lnTo>
                  <a:lnTo>
                    <a:pt x="151" y="375"/>
                  </a:lnTo>
                  <a:lnTo>
                    <a:pt x="74" y="294"/>
                  </a:lnTo>
                  <a:lnTo>
                    <a:pt x="151" y="231"/>
                  </a:lnTo>
                  <a:lnTo>
                    <a:pt x="74" y="147"/>
                  </a:lnTo>
                  <a:lnTo>
                    <a:pt x="151" y="88"/>
                  </a:lnTo>
                  <a:lnTo>
                    <a:pt x="74" y="0"/>
                  </a:lnTo>
                  <a:lnTo>
                    <a:pt x="0" y="0"/>
                  </a:lnTo>
                  <a:lnTo>
                    <a:pt x="78" y="88"/>
                  </a:lnTo>
                  <a:lnTo>
                    <a:pt x="0" y="147"/>
                  </a:lnTo>
                  <a:lnTo>
                    <a:pt x="78" y="231"/>
                  </a:lnTo>
                  <a:lnTo>
                    <a:pt x="0" y="294"/>
                  </a:lnTo>
                  <a:lnTo>
                    <a:pt x="78" y="375"/>
                  </a:lnTo>
                  <a:lnTo>
                    <a:pt x="0" y="441"/>
                  </a:lnTo>
                  <a:lnTo>
                    <a:pt x="78" y="518"/>
                  </a:lnTo>
                  <a:lnTo>
                    <a:pt x="0" y="588"/>
                  </a:lnTo>
                  <a:lnTo>
                    <a:pt x="74" y="588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7" name="Border">
              <a:extLst>
                <a:ext uri="{FF2B5EF4-FFF2-40B4-BE49-F238E27FC236}">
                  <a16:creationId xmlns:a16="http://schemas.microsoft.com/office/drawing/2014/main" id="{46A5B11A-214E-49FB-AC6B-4EC272A72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2388" y="1584325"/>
              <a:ext cx="239713" cy="933450"/>
            </a:xfrm>
            <a:custGeom>
              <a:avLst/>
              <a:gdLst>
                <a:gd name="T0" fmla="*/ 0 w 909"/>
                <a:gd name="T1" fmla="*/ 0 h 3585"/>
                <a:gd name="T2" fmla="*/ 467 w 909"/>
                <a:gd name="T3" fmla="*/ 535 h 3585"/>
                <a:gd name="T4" fmla="*/ 0 w 909"/>
                <a:gd name="T5" fmla="*/ 896 h 3585"/>
                <a:gd name="T6" fmla="*/ 467 w 909"/>
                <a:gd name="T7" fmla="*/ 1409 h 3585"/>
                <a:gd name="T8" fmla="*/ 0 w 909"/>
                <a:gd name="T9" fmla="*/ 1793 h 3585"/>
                <a:gd name="T10" fmla="*/ 467 w 909"/>
                <a:gd name="T11" fmla="*/ 2284 h 3585"/>
                <a:gd name="T12" fmla="*/ 0 w 909"/>
                <a:gd name="T13" fmla="*/ 2689 h 3585"/>
                <a:gd name="T14" fmla="*/ 467 w 909"/>
                <a:gd name="T15" fmla="*/ 3158 h 3585"/>
                <a:gd name="T16" fmla="*/ 0 w 909"/>
                <a:gd name="T17" fmla="*/ 3585 h 3585"/>
                <a:gd name="T18" fmla="*/ 442 w 909"/>
                <a:gd name="T19" fmla="*/ 3585 h 3585"/>
                <a:gd name="T20" fmla="*/ 909 w 909"/>
                <a:gd name="T21" fmla="*/ 3158 h 3585"/>
                <a:gd name="T22" fmla="*/ 442 w 909"/>
                <a:gd name="T23" fmla="*/ 2689 h 3585"/>
                <a:gd name="T24" fmla="*/ 909 w 909"/>
                <a:gd name="T25" fmla="*/ 2284 h 3585"/>
                <a:gd name="T26" fmla="*/ 442 w 909"/>
                <a:gd name="T27" fmla="*/ 1793 h 3585"/>
                <a:gd name="T28" fmla="*/ 909 w 909"/>
                <a:gd name="T29" fmla="*/ 1409 h 3585"/>
                <a:gd name="T30" fmla="*/ 442 w 909"/>
                <a:gd name="T31" fmla="*/ 896 h 3585"/>
                <a:gd name="T32" fmla="*/ 909 w 909"/>
                <a:gd name="T33" fmla="*/ 535 h 3585"/>
                <a:gd name="T34" fmla="*/ 442 w 909"/>
                <a:gd name="T35" fmla="*/ 0 h 3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9" h="3585">
                  <a:moveTo>
                    <a:pt x="0" y="0"/>
                  </a:moveTo>
                  <a:lnTo>
                    <a:pt x="467" y="535"/>
                  </a:lnTo>
                  <a:lnTo>
                    <a:pt x="0" y="896"/>
                  </a:lnTo>
                  <a:lnTo>
                    <a:pt x="467" y="1409"/>
                  </a:lnTo>
                  <a:lnTo>
                    <a:pt x="0" y="1793"/>
                  </a:lnTo>
                  <a:lnTo>
                    <a:pt x="467" y="2284"/>
                  </a:lnTo>
                  <a:lnTo>
                    <a:pt x="0" y="2689"/>
                  </a:lnTo>
                  <a:lnTo>
                    <a:pt x="467" y="3158"/>
                  </a:lnTo>
                  <a:lnTo>
                    <a:pt x="0" y="3585"/>
                  </a:lnTo>
                  <a:moveTo>
                    <a:pt x="442" y="3585"/>
                  </a:moveTo>
                  <a:lnTo>
                    <a:pt x="909" y="3158"/>
                  </a:lnTo>
                  <a:lnTo>
                    <a:pt x="442" y="2689"/>
                  </a:lnTo>
                  <a:lnTo>
                    <a:pt x="909" y="2284"/>
                  </a:lnTo>
                  <a:lnTo>
                    <a:pt x="442" y="1793"/>
                  </a:lnTo>
                  <a:lnTo>
                    <a:pt x="909" y="1409"/>
                  </a:lnTo>
                  <a:lnTo>
                    <a:pt x="442" y="896"/>
                  </a:lnTo>
                  <a:lnTo>
                    <a:pt x="909" y="535"/>
                  </a:lnTo>
                  <a:lnTo>
                    <a:pt x="442" y="0"/>
                  </a:lnTo>
                </a:path>
              </a:pathLst>
            </a:cu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44CF8BFB-69F0-C644-E7B2-9A7AC0B9D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38190657-866E-1C21-23C3-D68E3D1753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ED7190B6-58FE-61C9-A146-E5982E6077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583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모바일 팝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25762951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19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4351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0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4350"/>
            <a:ext cx="2391238" cy="152400"/>
            <a:chOff x="490448" y="1268402"/>
            <a:chExt cx="2391238" cy="152400"/>
          </a:xfrm>
        </p:grpSpPr>
        <p:sp>
          <p:nvSpPr>
            <p:cNvPr id="21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0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28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26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1" name="Window Frame"/>
          <p:cNvSpPr/>
          <p:nvPr userDrawn="1"/>
        </p:nvSpPr>
        <p:spPr>
          <a:xfrm>
            <a:off x="406065" y="1134790"/>
            <a:ext cx="2391238" cy="4731593"/>
          </a:xfrm>
          <a:prstGeom prst="rect">
            <a:avLst/>
          </a:prstGeom>
          <a:solidFill>
            <a:srgbClr val="FFFFFF"/>
          </a:solidFill>
          <a:ln w="6350">
            <a:solidFill>
              <a:srgbClr val="0078D7"/>
            </a:solidFill>
          </a:ln>
          <a:effectLst>
            <a:outerShdw blurRad="1524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80" noProof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2520873" y="113080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X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463" y="1168399"/>
            <a:ext cx="2391237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9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타이틀 입력</a:t>
            </a:r>
          </a:p>
        </p:txBody>
      </p:sp>
      <p:sp>
        <p:nvSpPr>
          <p:cNvPr id="50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0035" y="1431895"/>
            <a:ext cx="2391237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DAE439FF-A690-209F-4FDD-295E6E27B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1A901024-0EEA-4153-C86D-2A3B467D89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86044CD4-B7F8-0ADE-2F78-FC8F217BE1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515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. 모바일 레이어팝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68530328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19" name="Display">
            <a:extLst>
              <a:ext uri="{FF2B5EF4-FFF2-40B4-BE49-F238E27FC236}">
                <a16:creationId xmlns:a16="http://schemas.microsoft.com/office/drawing/2014/main" id="{0098D421-7C6E-4A62-BCCB-6EE504403635}"/>
              </a:ext>
            </a:extLst>
          </p:cNvPr>
          <p:cNvSpPr/>
          <p:nvPr userDrawn="1"/>
        </p:nvSpPr>
        <p:spPr>
          <a:xfrm>
            <a:off x="401463" y="984351"/>
            <a:ext cx="2391237" cy="489234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20" name="Status Bar">
            <a:extLst>
              <a:ext uri="{FF2B5EF4-FFF2-40B4-BE49-F238E27FC236}">
                <a16:creationId xmlns:a16="http://schemas.microsoft.com/office/drawing/2014/main" id="{F4DD78E4-0698-4915-BD72-182BDC98706B}"/>
              </a:ext>
            </a:extLst>
          </p:cNvPr>
          <p:cNvGrpSpPr/>
          <p:nvPr userDrawn="1"/>
        </p:nvGrpSpPr>
        <p:grpSpPr>
          <a:xfrm>
            <a:off x="401463" y="984350"/>
            <a:ext cx="2391238" cy="152400"/>
            <a:chOff x="490448" y="1268402"/>
            <a:chExt cx="2391238" cy="152400"/>
          </a:xfrm>
        </p:grpSpPr>
        <p:sp>
          <p:nvSpPr>
            <p:cNvPr id="21" name="System Bar Container">
              <a:extLst>
                <a:ext uri="{FF2B5EF4-FFF2-40B4-BE49-F238E27FC236}">
                  <a16:creationId xmlns:a16="http://schemas.microsoft.com/office/drawing/2014/main" id="{3623D47C-0671-4F66-B745-928B424D0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448" y="1268402"/>
              <a:ext cx="2391238" cy="15240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ime">
              <a:extLst>
                <a:ext uri="{FF2B5EF4-FFF2-40B4-BE49-F238E27FC236}">
                  <a16:creationId xmlns:a16="http://schemas.microsoft.com/office/drawing/2014/main" id="{0FCE3D78-7C64-4EB5-A6E5-FB65660F30A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6121" y="1314082"/>
              <a:ext cx="193854" cy="61041"/>
            </a:xfrm>
            <a:custGeom>
              <a:avLst/>
              <a:gdLst>
                <a:gd name="T0" fmla="*/ 10 w 122"/>
                <a:gd name="T1" fmla="*/ 6 h 38"/>
                <a:gd name="T2" fmla="*/ 14 w 122"/>
                <a:gd name="T3" fmla="*/ 0 h 38"/>
                <a:gd name="T4" fmla="*/ 52 w 122"/>
                <a:gd name="T5" fmla="*/ 37 h 38"/>
                <a:gd name="T6" fmla="*/ 40 w 122"/>
                <a:gd name="T7" fmla="*/ 20 h 38"/>
                <a:gd name="T8" fmla="*/ 46 w 122"/>
                <a:gd name="T9" fmla="*/ 12 h 38"/>
                <a:gd name="T10" fmla="*/ 44 w 122"/>
                <a:gd name="T11" fmla="*/ 5 h 38"/>
                <a:gd name="T12" fmla="*/ 36 w 122"/>
                <a:gd name="T13" fmla="*/ 4 h 38"/>
                <a:gd name="T14" fmla="*/ 32 w 122"/>
                <a:gd name="T15" fmla="*/ 11 h 38"/>
                <a:gd name="T16" fmla="*/ 30 w 122"/>
                <a:gd name="T17" fmla="*/ 3 h 38"/>
                <a:gd name="T18" fmla="*/ 44 w 122"/>
                <a:gd name="T19" fmla="*/ 0 h 38"/>
                <a:gd name="T20" fmla="*/ 51 w 122"/>
                <a:gd name="T21" fmla="*/ 9 h 38"/>
                <a:gd name="T22" fmla="*/ 46 w 122"/>
                <a:gd name="T23" fmla="*/ 19 h 38"/>
                <a:gd name="T24" fmla="*/ 52 w 122"/>
                <a:gd name="T25" fmla="*/ 33 h 38"/>
                <a:gd name="T26" fmla="*/ 58 w 122"/>
                <a:gd name="T27" fmla="*/ 33 h 38"/>
                <a:gd name="T28" fmla="*/ 63 w 122"/>
                <a:gd name="T29" fmla="*/ 35 h 38"/>
                <a:gd name="T30" fmla="*/ 58 w 122"/>
                <a:gd name="T31" fmla="*/ 36 h 38"/>
                <a:gd name="T32" fmla="*/ 58 w 122"/>
                <a:gd name="T33" fmla="*/ 10 h 38"/>
                <a:gd name="T34" fmla="*/ 63 w 122"/>
                <a:gd name="T35" fmla="*/ 12 h 38"/>
                <a:gd name="T36" fmla="*/ 58 w 122"/>
                <a:gd name="T37" fmla="*/ 14 h 38"/>
                <a:gd name="T38" fmla="*/ 80 w 122"/>
                <a:gd name="T39" fmla="*/ 16 h 38"/>
                <a:gd name="T40" fmla="*/ 87 w 122"/>
                <a:gd name="T41" fmla="*/ 12 h 38"/>
                <a:gd name="T42" fmla="*/ 81 w 122"/>
                <a:gd name="T43" fmla="*/ 3 h 38"/>
                <a:gd name="T44" fmla="*/ 75 w 122"/>
                <a:gd name="T45" fmla="*/ 7 h 38"/>
                <a:gd name="T46" fmla="*/ 70 w 122"/>
                <a:gd name="T47" fmla="*/ 6 h 38"/>
                <a:gd name="T48" fmla="*/ 81 w 122"/>
                <a:gd name="T49" fmla="*/ 0 h 38"/>
                <a:gd name="T50" fmla="*/ 91 w 122"/>
                <a:gd name="T51" fmla="*/ 5 h 38"/>
                <a:gd name="T52" fmla="*/ 91 w 122"/>
                <a:gd name="T53" fmla="*/ 14 h 38"/>
                <a:gd name="T54" fmla="*/ 89 w 122"/>
                <a:gd name="T55" fmla="*/ 20 h 38"/>
                <a:gd name="T56" fmla="*/ 93 w 122"/>
                <a:gd name="T57" fmla="*/ 27 h 38"/>
                <a:gd name="T58" fmla="*/ 85 w 122"/>
                <a:gd name="T59" fmla="*/ 37 h 38"/>
                <a:gd name="T60" fmla="*/ 73 w 122"/>
                <a:gd name="T61" fmla="*/ 35 h 38"/>
                <a:gd name="T62" fmla="*/ 74 w 122"/>
                <a:gd name="T63" fmla="*/ 27 h 38"/>
                <a:gd name="T64" fmla="*/ 78 w 122"/>
                <a:gd name="T65" fmla="*/ 33 h 38"/>
                <a:gd name="T66" fmla="*/ 86 w 122"/>
                <a:gd name="T67" fmla="*/ 32 h 38"/>
                <a:gd name="T68" fmla="*/ 87 w 122"/>
                <a:gd name="T69" fmla="*/ 24 h 38"/>
                <a:gd name="T70" fmla="*/ 80 w 122"/>
                <a:gd name="T71" fmla="*/ 20 h 38"/>
                <a:gd name="T72" fmla="*/ 122 w 122"/>
                <a:gd name="T73" fmla="*/ 21 h 38"/>
                <a:gd name="T74" fmla="*/ 115 w 122"/>
                <a:gd name="T75" fmla="*/ 37 h 38"/>
                <a:gd name="T76" fmla="*/ 102 w 122"/>
                <a:gd name="T77" fmla="*/ 34 h 38"/>
                <a:gd name="T78" fmla="*/ 99 w 122"/>
                <a:gd name="T79" fmla="*/ 16 h 38"/>
                <a:gd name="T80" fmla="*/ 106 w 122"/>
                <a:gd name="T81" fmla="*/ 0 h 38"/>
                <a:gd name="T82" fmla="*/ 119 w 122"/>
                <a:gd name="T83" fmla="*/ 3 h 38"/>
                <a:gd name="T84" fmla="*/ 122 w 122"/>
                <a:gd name="T85" fmla="*/ 21 h 38"/>
                <a:gd name="T86" fmla="*/ 116 w 122"/>
                <a:gd name="T87" fmla="*/ 6 h 38"/>
                <a:gd name="T88" fmla="*/ 108 w 122"/>
                <a:gd name="T89" fmla="*/ 4 h 38"/>
                <a:gd name="T90" fmla="*/ 104 w 122"/>
                <a:gd name="T91" fmla="*/ 15 h 38"/>
                <a:gd name="T92" fmla="*/ 105 w 122"/>
                <a:gd name="T93" fmla="*/ 31 h 38"/>
                <a:gd name="T94" fmla="*/ 114 w 122"/>
                <a:gd name="T95" fmla="*/ 33 h 38"/>
                <a:gd name="T96" fmla="*/ 117 w 122"/>
                <a:gd name="T9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" h="38">
                  <a:moveTo>
                    <a:pt x="14" y="37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37"/>
                  </a:lnTo>
                  <a:close/>
                  <a:moveTo>
                    <a:pt x="52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8"/>
                    <a:pt x="43" y="17"/>
                  </a:cubicBezTo>
                  <a:cubicBezTo>
                    <a:pt x="44" y="16"/>
                    <a:pt x="44" y="15"/>
                    <a:pt x="45" y="14"/>
                  </a:cubicBezTo>
                  <a:cubicBezTo>
                    <a:pt x="45" y="14"/>
                    <a:pt x="45" y="13"/>
                    <a:pt x="46" y="12"/>
                  </a:cubicBezTo>
                  <a:cubicBezTo>
                    <a:pt x="46" y="11"/>
                    <a:pt x="46" y="11"/>
                    <a:pt x="46" y="10"/>
                  </a:cubicBezTo>
                  <a:cubicBezTo>
                    <a:pt x="46" y="9"/>
                    <a:pt x="46" y="8"/>
                    <a:pt x="45" y="7"/>
                  </a:cubicBezTo>
                  <a:cubicBezTo>
                    <a:pt x="45" y="7"/>
                    <a:pt x="45" y="6"/>
                    <a:pt x="44" y="5"/>
                  </a:cubicBezTo>
                  <a:cubicBezTo>
                    <a:pt x="44" y="5"/>
                    <a:pt x="43" y="4"/>
                    <a:pt x="42" y="4"/>
                  </a:cubicBezTo>
                  <a:cubicBezTo>
                    <a:pt x="41" y="4"/>
                    <a:pt x="40" y="3"/>
                    <a:pt x="39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5" y="4"/>
                    <a:pt x="34" y="5"/>
                    <a:pt x="34" y="5"/>
                  </a:cubicBezTo>
                  <a:cubicBezTo>
                    <a:pt x="33" y="6"/>
                    <a:pt x="33" y="7"/>
                    <a:pt x="32" y="8"/>
                  </a:cubicBezTo>
                  <a:cubicBezTo>
                    <a:pt x="32" y="9"/>
                    <a:pt x="32" y="10"/>
                    <a:pt x="32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9"/>
                    <a:pt x="28" y="8"/>
                    <a:pt x="28" y="7"/>
                  </a:cubicBezTo>
                  <a:cubicBezTo>
                    <a:pt x="29" y="5"/>
                    <a:pt x="29" y="4"/>
                    <a:pt x="30" y="3"/>
                  </a:cubicBezTo>
                  <a:cubicBezTo>
                    <a:pt x="31" y="2"/>
                    <a:pt x="33" y="1"/>
                    <a:pt x="34" y="0"/>
                  </a:cubicBezTo>
                  <a:cubicBezTo>
                    <a:pt x="36" y="0"/>
                    <a:pt x="37" y="0"/>
                    <a:pt x="39" y="0"/>
                  </a:cubicBezTo>
                  <a:cubicBezTo>
                    <a:pt x="41" y="0"/>
                    <a:pt x="43" y="0"/>
                    <a:pt x="44" y="0"/>
                  </a:cubicBezTo>
                  <a:cubicBezTo>
                    <a:pt x="45" y="1"/>
                    <a:pt x="47" y="1"/>
                    <a:pt x="48" y="2"/>
                  </a:cubicBezTo>
                  <a:cubicBezTo>
                    <a:pt x="49" y="3"/>
                    <a:pt x="49" y="4"/>
                    <a:pt x="50" y="5"/>
                  </a:cubicBezTo>
                  <a:cubicBezTo>
                    <a:pt x="50" y="7"/>
                    <a:pt x="51" y="8"/>
                    <a:pt x="51" y="9"/>
                  </a:cubicBezTo>
                  <a:cubicBezTo>
                    <a:pt x="51" y="11"/>
                    <a:pt x="50" y="12"/>
                    <a:pt x="50" y="13"/>
                  </a:cubicBezTo>
                  <a:cubicBezTo>
                    <a:pt x="50" y="14"/>
                    <a:pt x="49" y="15"/>
                    <a:pt x="48" y="16"/>
                  </a:cubicBezTo>
                  <a:cubicBezTo>
                    <a:pt x="48" y="17"/>
                    <a:pt x="47" y="18"/>
                    <a:pt x="46" y="19"/>
                  </a:cubicBezTo>
                  <a:cubicBezTo>
                    <a:pt x="45" y="20"/>
                    <a:pt x="45" y="21"/>
                    <a:pt x="44" y="2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52" y="33"/>
                    <a:pt x="52" y="33"/>
                    <a:pt x="52" y="33"/>
                  </a:cubicBezTo>
                  <a:lnTo>
                    <a:pt x="52" y="37"/>
                  </a:lnTo>
                  <a:close/>
                  <a:moveTo>
                    <a:pt x="58" y="35"/>
                  </a:moveTo>
                  <a:cubicBezTo>
                    <a:pt x="58" y="34"/>
                    <a:pt x="58" y="33"/>
                    <a:pt x="58" y="33"/>
                  </a:cubicBezTo>
                  <a:cubicBezTo>
                    <a:pt x="59" y="32"/>
                    <a:pt x="59" y="32"/>
                    <a:pt x="60" y="32"/>
                  </a:cubicBezTo>
                  <a:cubicBezTo>
                    <a:pt x="61" y="32"/>
                    <a:pt x="62" y="32"/>
                    <a:pt x="63" y="33"/>
                  </a:cubicBezTo>
                  <a:cubicBezTo>
                    <a:pt x="63" y="33"/>
                    <a:pt x="63" y="34"/>
                    <a:pt x="63" y="35"/>
                  </a:cubicBezTo>
                  <a:cubicBezTo>
                    <a:pt x="63" y="35"/>
                    <a:pt x="63" y="36"/>
                    <a:pt x="63" y="36"/>
                  </a:cubicBezTo>
                  <a:cubicBezTo>
                    <a:pt x="62" y="37"/>
                    <a:pt x="61" y="37"/>
                    <a:pt x="60" y="37"/>
                  </a:cubicBezTo>
                  <a:cubicBezTo>
                    <a:pt x="59" y="37"/>
                    <a:pt x="59" y="37"/>
                    <a:pt x="58" y="36"/>
                  </a:cubicBezTo>
                  <a:cubicBezTo>
                    <a:pt x="58" y="36"/>
                    <a:pt x="58" y="35"/>
                    <a:pt x="58" y="35"/>
                  </a:cubicBezTo>
                  <a:close/>
                  <a:moveTo>
                    <a:pt x="58" y="12"/>
                  </a:moveTo>
                  <a:cubicBezTo>
                    <a:pt x="58" y="11"/>
                    <a:pt x="58" y="11"/>
                    <a:pt x="58" y="10"/>
                  </a:cubicBezTo>
                  <a:cubicBezTo>
                    <a:pt x="59" y="10"/>
                    <a:pt x="59" y="9"/>
                    <a:pt x="60" y="9"/>
                  </a:cubicBezTo>
                  <a:cubicBezTo>
                    <a:pt x="61" y="9"/>
                    <a:pt x="62" y="10"/>
                    <a:pt x="63" y="10"/>
                  </a:cubicBezTo>
                  <a:cubicBezTo>
                    <a:pt x="63" y="11"/>
                    <a:pt x="63" y="11"/>
                    <a:pt x="63" y="12"/>
                  </a:cubicBezTo>
                  <a:cubicBezTo>
                    <a:pt x="63" y="13"/>
                    <a:pt x="63" y="14"/>
                    <a:pt x="63" y="14"/>
                  </a:cubicBezTo>
                  <a:cubicBezTo>
                    <a:pt x="62" y="15"/>
                    <a:pt x="61" y="15"/>
                    <a:pt x="60" y="15"/>
                  </a:cubicBezTo>
                  <a:cubicBezTo>
                    <a:pt x="59" y="15"/>
                    <a:pt x="59" y="15"/>
                    <a:pt x="58" y="14"/>
                  </a:cubicBezTo>
                  <a:cubicBezTo>
                    <a:pt x="58" y="14"/>
                    <a:pt x="58" y="13"/>
                    <a:pt x="58" y="12"/>
                  </a:cubicBezTo>
                  <a:close/>
                  <a:moveTo>
                    <a:pt x="77" y="16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2" y="16"/>
                    <a:pt x="83" y="16"/>
                  </a:cubicBezTo>
                  <a:cubicBezTo>
                    <a:pt x="84" y="15"/>
                    <a:pt x="85" y="15"/>
                    <a:pt x="85" y="14"/>
                  </a:cubicBezTo>
                  <a:cubicBezTo>
                    <a:pt x="86" y="14"/>
                    <a:pt x="87" y="13"/>
                    <a:pt x="87" y="12"/>
                  </a:cubicBezTo>
                  <a:cubicBezTo>
                    <a:pt x="87" y="12"/>
                    <a:pt x="87" y="11"/>
                    <a:pt x="87" y="10"/>
                  </a:cubicBezTo>
                  <a:cubicBezTo>
                    <a:pt x="87" y="8"/>
                    <a:pt x="87" y="6"/>
                    <a:pt x="86" y="5"/>
                  </a:cubicBezTo>
                  <a:cubicBezTo>
                    <a:pt x="85" y="4"/>
                    <a:pt x="83" y="3"/>
                    <a:pt x="81" y="3"/>
                  </a:cubicBezTo>
                  <a:cubicBezTo>
                    <a:pt x="80" y="3"/>
                    <a:pt x="79" y="4"/>
                    <a:pt x="78" y="4"/>
                  </a:cubicBezTo>
                  <a:cubicBezTo>
                    <a:pt x="77" y="4"/>
                    <a:pt x="77" y="5"/>
                    <a:pt x="76" y="5"/>
                  </a:cubicBezTo>
                  <a:cubicBezTo>
                    <a:pt x="75" y="6"/>
                    <a:pt x="75" y="6"/>
                    <a:pt x="75" y="7"/>
                  </a:cubicBezTo>
                  <a:cubicBezTo>
                    <a:pt x="74" y="8"/>
                    <a:pt x="74" y="9"/>
                    <a:pt x="74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8"/>
                    <a:pt x="70" y="7"/>
                    <a:pt x="70" y="6"/>
                  </a:cubicBezTo>
                  <a:cubicBezTo>
                    <a:pt x="71" y="5"/>
                    <a:pt x="72" y="3"/>
                    <a:pt x="73" y="3"/>
                  </a:cubicBezTo>
                  <a:cubicBezTo>
                    <a:pt x="74" y="2"/>
                    <a:pt x="75" y="1"/>
                    <a:pt x="76" y="0"/>
                  </a:cubicBezTo>
                  <a:cubicBezTo>
                    <a:pt x="78" y="0"/>
                    <a:pt x="79" y="0"/>
                    <a:pt x="81" y="0"/>
                  </a:cubicBezTo>
                  <a:cubicBezTo>
                    <a:pt x="82" y="0"/>
                    <a:pt x="84" y="0"/>
                    <a:pt x="85" y="0"/>
                  </a:cubicBezTo>
                  <a:cubicBezTo>
                    <a:pt x="87" y="1"/>
                    <a:pt x="88" y="1"/>
                    <a:pt x="89" y="2"/>
                  </a:cubicBezTo>
                  <a:cubicBezTo>
                    <a:pt x="90" y="3"/>
                    <a:pt x="91" y="4"/>
                    <a:pt x="91" y="5"/>
                  </a:cubicBezTo>
                  <a:cubicBezTo>
                    <a:pt x="92" y="7"/>
                    <a:pt x="92" y="8"/>
                    <a:pt x="92" y="10"/>
                  </a:cubicBezTo>
                  <a:cubicBezTo>
                    <a:pt x="92" y="11"/>
                    <a:pt x="92" y="11"/>
                    <a:pt x="92" y="12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5"/>
                    <a:pt x="90" y="16"/>
                    <a:pt x="89" y="16"/>
                  </a:cubicBezTo>
                  <a:cubicBezTo>
                    <a:pt x="88" y="17"/>
                    <a:pt x="87" y="18"/>
                    <a:pt x="86" y="18"/>
                  </a:cubicBezTo>
                  <a:cubicBezTo>
                    <a:pt x="87" y="18"/>
                    <a:pt x="88" y="19"/>
                    <a:pt x="89" y="20"/>
                  </a:cubicBezTo>
                  <a:cubicBezTo>
                    <a:pt x="90" y="20"/>
                    <a:pt x="91" y="21"/>
                    <a:pt x="91" y="22"/>
                  </a:cubicBezTo>
                  <a:cubicBezTo>
                    <a:pt x="92" y="22"/>
                    <a:pt x="92" y="23"/>
                    <a:pt x="92" y="24"/>
                  </a:cubicBezTo>
                  <a:cubicBezTo>
                    <a:pt x="92" y="25"/>
                    <a:pt x="93" y="26"/>
                    <a:pt x="93" y="27"/>
                  </a:cubicBezTo>
                  <a:cubicBezTo>
                    <a:pt x="93" y="28"/>
                    <a:pt x="92" y="30"/>
                    <a:pt x="92" y="31"/>
                  </a:cubicBezTo>
                  <a:cubicBezTo>
                    <a:pt x="91" y="33"/>
                    <a:pt x="90" y="34"/>
                    <a:pt x="89" y="35"/>
                  </a:cubicBezTo>
                  <a:cubicBezTo>
                    <a:pt x="88" y="36"/>
                    <a:pt x="87" y="36"/>
                    <a:pt x="85" y="37"/>
                  </a:cubicBezTo>
                  <a:cubicBezTo>
                    <a:pt x="84" y="37"/>
                    <a:pt x="83" y="38"/>
                    <a:pt x="81" y="38"/>
                  </a:cubicBezTo>
                  <a:cubicBezTo>
                    <a:pt x="79" y="38"/>
                    <a:pt x="78" y="37"/>
                    <a:pt x="76" y="37"/>
                  </a:cubicBezTo>
                  <a:cubicBezTo>
                    <a:pt x="75" y="36"/>
                    <a:pt x="74" y="36"/>
                    <a:pt x="73" y="35"/>
                  </a:cubicBezTo>
                  <a:cubicBezTo>
                    <a:pt x="71" y="34"/>
                    <a:pt x="71" y="33"/>
                    <a:pt x="70" y="32"/>
                  </a:cubicBezTo>
                  <a:cubicBezTo>
                    <a:pt x="69" y="30"/>
                    <a:pt x="69" y="29"/>
                    <a:pt x="69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8"/>
                    <a:pt x="74" y="29"/>
                    <a:pt x="74" y="30"/>
                  </a:cubicBezTo>
                  <a:cubicBezTo>
                    <a:pt x="75" y="31"/>
                    <a:pt x="75" y="31"/>
                    <a:pt x="76" y="32"/>
                  </a:cubicBezTo>
                  <a:cubicBezTo>
                    <a:pt x="76" y="32"/>
                    <a:pt x="77" y="33"/>
                    <a:pt x="78" y="33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82" y="34"/>
                    <a:pt x="83" y="34"/>
                    <a:pt x="84" y="33"/>
                  </a:cubicBezTo>
                  <a:cubicBezTo>
                    <a:pt x="85" y="33"/>
                    <a:pt x="85" y="33"/>
                    <a:pt x="86" y="32"/>
                  </a:cubicBezTo>
                  <a:cubicBezTo>
                    <a:pt x="87" y="31"/>
                    <a:pt x="87" y="31"/>
                    <a:pt x="87" y="30"/>
                  </a:cubicBezTo>
                  <a:cubicBezTo>
                    <a:pt x="88" y="29"/>
                    <a:pt x="88" y="28"/>
                    <a:pt x="88" y="27"/>
                  </a:cubicBezTo>
                  <a:cubicBezTo>
                    <a:pt x="88" y="26"/>
                    <a:pt x="88" y="25"/>
                    <a:pt x="87" y="24"/>
                  </a:cubicBezTo>
                  <a:cubicBezTo>
                    <a:pt x="87" y="23"/>
                    <a:pt x="86" y="22"/>
                    <a:pt x="86" y="22"/>
                  </a:cubicBezTo>
                  <a:cubicBezTo>
                    <a:pt x="85" y="21"/>
                    <a:pt x="84" y="21"/>
                    <a:pt x="83" y="20"/>
                  </a:cubicBezTo>
                  <a:cubicBezTo>
                    <a:pt x="82" y="20"/>
                    <a:pt x="81" y="20"/>
                    <a:pt x="80" y="20"/>
                  </a:cubicBezTo>
                  <a:cubicBezTo>
                    <a:pt x="77" y="20"/>
                    <a:pt x="77" y="20"/>
                    <a:pt x="77" y="20"/>
                  </a:cubicBezTo>
                  <a:lnTo>
                    <a:pt x="77" y="16"/>
                  </a:lnTo>
                  <a:close/>
                  <a:moveTo>
                    <a:pt x="122" y="21"/>
                  </a:moveTo>
                  <a:cubicBezTo>
                    <a:pt x="122" y="24"/>
                    <a:pt x="122" y="27"/>
                    <a:pt x="121" y="29"/>
                  </a:cubicBezTo>
                  <a:cubicBezTo>
                    <a:pt x="121" y="31"/>
                    <a:pt x="120" y="33"/>
                    <a:pt x="119" y="34"/>
                  </a:cubicBezTo>
                  <a:cubicBezTo>
                    <a:pt x="118" y="35"/>
                    <a:pt x="117" y="36"/>
                    <a:pt x="115" y="37"/>
                  </a:cubicBezTo>
                  <a:cubicBezTo>
                    <a:pt x="114" y="37"/>
                    <a:pt x="112" y="38"/>
                    <a:pt x="111" y="38"/>
                  </a:cubicBezTo>
                  <a:cubicBezTo>
                    <a:pt x="109" y="38"/>
                    <a:pt x="107" y="37"/>
                    <a:pt x="106" y="37"/>
                  </a:cubicBezTo>
                  <a:cubicBezTo>
                    <a:pt x="104" y="36"/>
                    <a:pt x="103" y="35"/>
                    <a:pt x="102" y="34"/>
                  </a:cubicBezTo>
                  <a:cubicBezTo>
                    <a:pt x="101" y="33"/>
                    <a:pt x="100" y="31"/>
                    <a:pt x="100" y="29"/>
                  </a:cubicBezTo>
                  <a:cubicBezTo>
                    <a:pt x="99" y="27"/>
                    <a:pt x="99" y="24"/>
                    <a:pt x="99" y="2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9" y="10"/>
                    <a:pt x="100" y="8"/>
                  </a:cubicBezTo>
                  <a:cubicBezTo>
                    <a:pt x="100" y="6"/>
                    <a:pt x="101" y="4"/>
                    <a:pt x="102" y="3"/>
                  </a:cubicBezTo>
                  <a:cubicBezTo>
                    <a:pt x="103" y="2"/>
                    <a:pt x="104" y="1"/>
                    <a:pt x="106" y="0"/>
                  </a:cubicBezTo>
                  <a:cubicBezTo>
                    <a:pt x="107" y="0"/>
                    <a:pt x="109" y="0"/>
                    <a:pt x="110" y="0"/>
                  </a:cubicBezTo>
                  <a:cubicBezTo>
                    <a:pt x="112" y="0"/>
                    <a:pt x="114" y="0"/>
                    <a:pt x="115" y="0"/>
                  </a:cubicBezTo>
                  <a:cubicBezTo>
                    <a:pt x="117" y="1"/>
                    <a:pt x="118" y="2"/>
                    <a:pt x="119" y="3"/>
                  </a:cubicBezTo>
                  <a:cubicBezTo>
                    <a:pt x="120" y="4"/>
                    <a:pt x="121" y="6"/>
                    <a:pt x="121" y="8"/>
                  </a:cubicBezTo>
                  <a:cubicBezTo>
                    <a:pt x="122" y="10"/>
                    <a:pt x="122" y="13"/>
                    <a:pt x="122" y="16"/>
                  </a:cubicBezTo>
                  <a:lnTo>
                    <a:pt x="122" y="21"/>
                  </a:lnTo>
                  <a:close/>
                  <a:moveTo>
                    <a:pt x="117" y="15"/>
                  </a:moveTo>
                  <a:cubicBezTo>
                    <a:pt x="117" y="13"/>
                    <a:pt x="117" y="11"/>
                    <a:pt x="117" y="10"/>
                  </a:cubicBezTo>
                  <a:cubicBezTo>
                    <a:pt x="117" y="8"/>
                    <a:pt x="116" y="7"/>
                    <a:pt x="116" y="6"/>
                  </a:cubicBezTo>
                  <a:cubicBezTo>
                    <a:pt x="115" y="5"/>
                    <a:pt x="114" y="4"/>
                    <a:pt x="114" y="4"/>
                  </a:cubicBezTo>
                  <a:cubicBezTo>
                    <a:pt x="113" y="4"/>
                    <a:pt x="112" y="3"/>
                    <a:pt x="110" y="3"/>
                  </a:cubicBezTo>
                  <a:cubicBezTo>
                    <a:pt x="109" y="3"/>
                    <a:pt x="108" y="4"/>
                    <a:pt x="108" y="4"/>
                  </a:cubicBezTo>
                  <a:cubicBezTo>
                    <a:pt x="107" y="4"/>
                    <a:pt x="106" y="5"/>
                    <a:pt x="105" y="6"/>
                  </a:cubicBezTo>
                  <a:cubicBezTo>
                    <a:pt x="105" y="7"/>
                    <a:pt x="104" y="8"/>
                    <a:pt x="104" y="10"/>
                  </a:cubicBezTo>
                  <a:cubicBezTo>
                    <a:pt x="104" y="11"/>
                    <a:pt x="104" y="13"/>
                    <a:pt x="104" y="15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24"/>
                    <a:pt x="104" y="26"/>
                    <a:pt x="104" y="27"/>
                  </a:cubicBezTo>
                  <a:cubicBezTo>
                    <a:pt x="104" y="29"/>
                    <a:pt x="105" y="30"/>
                    <a:pt x="105" y="31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9" y="34"/>
                    <a:pt x="111" y="34"/>
                  </a:cubicBezTo>
                  <a:cubicBezTo>
                    <a:pt x="112" y="34"/>
                    <a:pt x="113" y="33"/>
                    <a:pt x="114" y="33"/>
                  </a:cubicBezTo>
                  <a:cubicBezTo>
                    <a:pt x="114" y="33"/>
                    <a:pt x="115" y="32"/>
                    <a:pt x="116" y="31"/>
                  </a:cubicBezTo>
                  <a:cubicBezTo>
                    <a:pt x="116" y="30"/>
                    <a:pt x="117" y="29"/>
                    <a:pt x="117" y="27"/>
                  </a:cubicBezTo>
                  <a:cubicBezTo>
                    <a:pt x="117" y="26"/>
                    <a:pt x="117" y="24"/>
                    <a:pt x="117" y="22"/>
                  </a:cubicBezTo>
                  <a:lnTo>
                    <a:pt x="11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" name="Battery">
              <a:extLst>
                <a:ext uri="{FF2B5EF4-FFF2-40B4-BE49-F238E27FC236}">
                  <a16:creationId xmlns:a16="http://schemas.microsoft.com/office/drawing/2014/main" id="{FD4E4CBC-C5CF-419D-A362-7CFD7074D3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3769" y="1302974"/>
              <a:ext cx="50747" cy="83257"/>
              <a:chOff x="5721732" y="4486242"/>
              <a:chExt cx="50747" cy="83257"/>
            </a:xfrm>
          </p:grpSpPr>
          <p:sp>
            <p:nvSpPr>
              <p:cNvPr id="30" name="Battery Part 1">
                <a:extLst>
                  <a:ext uri="{FF2B5EF4-FFF2-40B4-BE49-F238E27FC236}">
                    <a16:creationId xmlns:a16="http://schemas.microsoft.com/office/drawing/2014/main" id="{6CCA7BB5-04CD-47EE-B6BC-FAF59D383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486242"/>
                <a:ext cx="50747" cy="45990"/>
              </a:xfrm>
              <a:custGeom>
                <a:avLst/>
                <a:gdLst>
                  <a:gd name="T0" fmla="*/ 282 w 282"/>
                  <a:gd name="T1" fmla="*/ 76 h 252"/>
                  <a:gd name="T2" fmla="*/ 245 w 282"/>
                  <a:gd name="T3" fmla="*/ 46 h 252"/>
                  <a:gd name="T4" fmla="*/ 197 w 282"/>
                  <a:gd name="T5" fmla="*/ 46 h 252"/>
                  <a:gd name="T6" fmla="*/ 197 w 282"/>
                  <a:gd name="T7" fmla="*/ 0 h 252"/>
                  <a:gd name="T8" fmla="*/ 85 w 282"/>
                  <a:gd name="T9" fmla="*/ 0 h 252"/>
                  <a:gd name="T10" fmla="*/ 85 w 282"/>
                  <a:gd name="T11" fmla="*/ 46 h 252"/>
                  <a:gd name="T12" fmla="*/ 37 w 282"/>
                  <a:gd name="T13" fmla="*/ 46 h 252"/>
                  <a:gd name="T14" fmla="*/ 0 w 282"/>
                  <a:gd name="T15" fmla="*/ 76 h 252"/>
                  <a:gd name="T16" fmla="*/ 0 w 282"/>
                  <a:gd name="T17" fmla="*/ 252 h 252"/>
                  <a:gd name="T18" fmla="*/ 282 w 282"/>
                  <a:gd name="T19" fmla="*/ 252 h 252"/>
                  <a:gd name="T20" fmla="*/ 282 w 282"/>
                  <a:gd name="T21" fmla="*/ 7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" h="252">
                    <a:moveTo>
                      <a:pt x="282" y="76"/>
                    </a:moveTo>
                    <a:cubicBezTo>
                      <a:pt x="282" y="59"/>
                      <a:pt x="265" y="46"/>
                      <a:pt x="245" y="46"/>
                    </a:cubicBezTo>
                    <a:lnTo>
                      <a:pt x="197" y="46"/>
                    </a:lnTo>
                    <a:lnTo>
                      <a:pt x="197" y="0"/>
                    </a:lnTo>
                    <a:lnTo>
                      <a:pt x="85" y="0"/>
                    </a:lnTo>
                    <a:lnTo>
                      <a:pt x="85" y="46"/>
                    </a:lnTo>
                    <a:lnTo>
                      <a:pt x="37" y="46"/>
                    </a:lnTo>
                    <a:cubicBezTo>
                      <a:pt x="17" y="46"/>
                      <a:pt x="0" y="59"/>
                      <a:pt x="0" y="76"/>
                    </a:cubicBezTo>
                    <a:lnTo>
                      <a:pt x="0" y="252"/>
                    </a:lnTo>
                    <a:lnTo>
                      <a:pt x="282" y="252"/>
                    </a:lnTo>
                    <a:lnTo>
                      <a:pt x="282" y="76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Battery Part 2">
                <a:extLst>
                  <a:ext uri="{FF2B5EF4-FFF2-40B4-BE49-F238E27FC236}">
                    <a16:creationId xmlns:a16="http://schemas.microsoft.com/office/drawing/2014/main" id="{C499BA67-2F25-43CC-AF91-F10E8DDC9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32" y="4532231"/>
                <a:ext cx="50747" cy="37268"/>
              </a:xfrm>
              <a:custGeom>
                <a:avLst/>
                <a:gdLst>
                  <a:gd name="T0" fmla="*/ 0 w 282"/>
                  <a:gd name="T1" fmla="*/ 0 h 206"/>
                  <a:gd name="T2" fmla="*/ 0 w 282"/>
                  <a:gd name="T3" fmla="*/ 176 h 206"/>
                  <a:gd name="T4" fmla="*/ 37 w 282"/>
                  <a:gd name="T5" fmla="*/ 206 h 206"/>
                  <a:gd name="T6" fmla="*/ 244 w 282"/>
                  <a:gd name="T7" fmla="*/ 206 h 206"/>
                  <a:gd name="T8" fmla="*/ 282 w 282"/>
                  <a:gd name="T9" fmla="*/ 176 h 206"/>
                  <a:gd name="T10" fmla="*/ 282 w 282"/>
                  <a:gd name="T11" fmla="*/ 0 h 206"/>
                  <a:gd name="T12" fmla="*/ 0 w 282"/>
                  <a:gd name="T13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2" h="206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193"/>
                      <a:pt x="17" y="206"/>
                      <a:pt x="37" y="206"/>
                    </a:cubicBezTo>
                    <a:lnTo>
                      <a:pt x="244" y="206"/>
                    </a:lnTo>
                    <a:cubicBezTo>
                      <a:pt x="265" y="206"/>
                      <a:pt x="282" y="193"/>
                      <a:pt x="282" y="176"/>
                    </a:cubicBezTo>
                    <a:lnTo>
                      <a:pt x="28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4" name="Signal Strength">
              <a:extLst>
                <a:ext uri="{FF2B5EF4-FFF2-40B4-BE49-F238E27FC236}">
                  <a16:creationId xmlns:a16="http://schemas.microsoft.com/office/drawing/2014/main" id="{F27235EF-1D48-4A5F-8FBE-5525675A63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8841" y="1306145"/>
              <a:ext cx="76121" cy="76915"/>
              <a:chOff x="5556804" y="4492585"/>
              <a:chExt cx="76121" cy="76915"/>
            </a:xfrm>
          </p:grpSpPr>
          <p:sp>
            <p:nvSpPr>
              <p:cNvPr id="28" name="Signal Strength Part 1">
                <a:extLst>
                  <a:ext uri="{FF2B5EF4-FFF2-40B4-BE49-F238E27FC236}">
                    <a16:creationId xmlns:a16="http://schemas.microsoft.com/office/drawing/2014/main" id="{6707E6A1-80C9-41C7-9C55-2C9643342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001" y="4492585"/>
                <a:ext cx="30924" cy="76914"/>
              </a:xfrm>
              <a:custGeom>
                <a:avLst/>
                <a:gdLst>
                  <a:gd name="T0" fmla="*/ 39 w 39"/>
                  <a:gd name="T1" fmla="*/ 0 h 97"/>
                  <a:gd name="T2" fmla="*/ 0 w 39"/>
                  <a:gd name="T3" fmla="*/ 39 h 97"/>
                  <a:gd name="T4" fmla="*/ 0 w 39"/>
                  <a:gd name="T5" fmla="*/ 97 h 97"/>
                  <a:gd name="T6" fmla="*/ 39 w 39"/>
                  <a:gd name="T7" fmla="*/ 97 h 97"/>
                  <a:gd name="T8" fmla="*/ 39 w 39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97">
                    <a:moveTo>
                      <a:pt x="39" y="0"/>
                    </a:moveTo>
                    <a:lnTo>
                      <a:pt x="0" y="39"/>
                    </a:lnTo>
                    <a:lnTo>
                      <a:pt x="0" y="97"/>
                    </a:lnTo>
                    <a:lnTo>
                      <a:pt x="39" y="97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Signal Strength Part 2">
                <a:extLst>
                  <a:ext uri="{FF2B5EF4-FFF2-40B4-BE49-F238E27FC236}">
                    <a16:creationId xmlns:a16="http://schemas.microsoft.com/office/drawing/2014/main" id="{93C8F949-8B00-4B33-A712-E6DD05F8A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6804" y="4523510"/>
                <a:ext cx="45197" cy="45990"/>
              </a:xfrm>
              <a:custGeom>
                <a:avLst/>
                <a:gdLst>
                  <a:gd name="T0" fmla="*/ 0 w 254"/>
                  <a:gd name="T1" fmla="*/ 254 h 254"/>
                  <a:gd name="T2" fmla="*/ 254 w 254"/>
                  <a:gd name="T3" fmla="*/ 254 h 254"/>
                  <a:gd name="T4" fmla="*/ 254 w 254"/>
                  <a:gd name="T5" fmla="*/ 0 h 254"/>
                  <a:gd name="T6" fmla="*/ 0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0" y="254"/>
                    </a:moveTo>
                    <a:lnTo>
                      <a:pt x="254" y="254"/>
                    </a:lnTo>
                    <a:lnTo>
                      <a:pt x="254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5" name="WiFi">
              <a:extLst>
                <a:ext uri="{FF2B5EF4-FFF2-40B4-BE49-F238E27FC236}">
                  <a16:creationId xmlns:a16="http://schemas.microsoft.com/office/drawing/2014/main" id="{BAA6928D-E674-40DC-A18B-116B291389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89463" y="1308921"/>
              <a:ext cx="89601" cy="71363"/>
              <a:chOff x="5397426" y="4495757"/>
              <a:chExt cx="89601" cy="71363"/>
            </a:xfrm>
          </p:grpSpPr>
          <p:sp>
            <p:nvSpPr>
              <p:cNvPr id="26" name="WiFi Part 1">
                <a:extLst>
                  <a:ext uri="{FF2B5EF4-FFF2-40B4-BE49-F238E27FC236}">
                    <a16:creationId xmlns:a16="http://schemas.microsoft.com/office/drawing/2014/main" id="{8EA8705E-E39E-4601-8F35-726FB77C4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426" y="4495757"/>
                <a:ext cx="89601" cy="31717"/>
              </a:xfrm>
              <a:custGeom>
                <a:avLst/>
                <a:gdLst>
                  <a:gd name="T0" fmla="*/ 248 w 496"/>
                  <a:gd name="T1" fmla="*/ 0 h 175"/>
                  <a:gd name="T2" fmla="*/ 0 w 496"/>
                  <a:gd name="T3" fmla="*/ 86 h 175"/>
                  <a:gd name="T4" fmla="*/ 71 w 496"/>
                  <a:gd name="T5" fmla="*/ 175 h 175"/>
                  <a:gd name="T6" fmla="*/ 248 w 496"/>
                  <a:gd name="T7" fmla="*/ 113 h 175"/>
                  <a:gd name="T8" fmla="*/ 425 w 496"/>
                  <a:gd name="T9" fmla="*/ 175 h 175"/>
                  <a:gd name="T10" fmla="*/ 496 w 496"/>
                  <a:gd name="T11" fmla="*/ 86 h 175"/>
                  <a:gd name="T12" fmla="*/ 248 w 496"/>
                  <a:gd name="T13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75">
                    <a:moveTo>
                      <a:pt x="248" y="0"/>
                    </a:moveTo>
                    <a:cubicBezTo>
                      <a:pt x="104" y="0"/>
                      <a:pt x="10" y="79"/>
                      <a:pt x="0" y="86"/>
                    </a:cubicBezTo>
                    <a:lnTo>
                      <a:pt x="71" y="175"/>
                    </a:lnTo>
                    <a:cubicBezTo>
                      <a:pt x="80" y="168"/>
                      <a:pt x="147" y="113"/>
                      <a:pt x="248" y="113"/>
                    </a:cubicBezTo>
                    <a:cubicBezTo>
                      <a:pt x="348" y="113"/>
                      <a:pt x="416" y="168"/>
                      <a:pt x="425" y="175"/>
                    </a:cubicBezTo>
                    <a:lnTo>
                      <a:pt x="496" y="86"/>
                    </a:lnTo>
                    <a:cubicBezTo>
                      <a:pt x="487" y="79"/>
                      <a:pt x="391" y="0"/>
                      <a:pt x="24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WiFi Part 2">
                <a:extLst>
                  <a:ext uri="{FF2B5EF4-FFF2-40B4-BE49-F238E27FC236}">
                    <a16:creationId xmlns:a16="http://schemas.microsoft.com/office/drawing/2014/main" id="{6DA88F5F-D9CE-44F3-9AA4-05344DC9E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0113" y="4516373"/>
                <a:ext cx="64227" cy="50747"/>
              </a:xfrm>
              <a:custGeom>
                <a:avLst/>
                <a:gdLst>
                  <a:gd name="T0" fmla="*/ 0 w 354"/>
                  <a:gd name="T1" fmla="*/ 62 h 282"/>
                  <a:gd name="T2" fmla="*/ 177 w 354"/>
                  <a:gd name="T3" fmla="*/ 282 h 282"/>
                  <a:gd name="T4" fmla="*/ 177 w 354"/>
                  <a:gd name="T5" fmla="*/ 282 h 282"/>
                  <a:gd name="T6" fmla="*/ 177 w 354"/>
                  <a:gd name="T7" fmla="*/ 282 h 282"/>
                  <a:gd name="T8" fmla="*/ 354 w 354"/>
                  <a:gd name="T9" fmla="*/ 62 h 282"/>
                  <a:gd name="T10" fmla="*/ 177 w 354"/>
                  <a:gd name="T11" fmla="*/ 0 h 282"/>
                  <a:gd name="T12" fmla="*/ 0 w 354"/>
                  <a:gd name="T13" fmla="*/ 6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4" h="282">
                    <a:moveTo>
                      <a:pt x="0" y="62"/>
                    </a:moveTo>
                    <a:lnTo>
                      <a:pt x="177" y="282"/>
                    </a:lnTo>
                    <a:lnTo>
                      <a:pt x="177" y="282"/>
                    </a:lnTo>
                    <a:lnTo>
                      <a:pt x="177" y="282"/>
                    </a:lnTo>
                    <a:lnTo>
                      <a:pt x="354" y="62"/>
                    </a:lnTo>
                    <a:cubicBezTo>
                      <a:pt x="345" y="55"/>
                      <a:pt x="278" y="0"/>
                      <a:pt x="177" y="0"/>
                    </a:cubicBezTo>
                    <a:cubicBezTo>
                      <a:pt x="77" y="0"/>
                      <a:pt x="9" y="55"/>
                      <a:pt x="0" y="62"/>
                    </a:cubicBez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486567-FFD6-47AA-9126-0313D8FA2C8B}"/>
              </a:ext>
            </a:extLst>
          </p:cNvPr>
          <p:cNvSpPr/>
          <p:nvPr userDrawn="1"/>
        </p:nvSpPr>
        <p:spPr>
          <a:xfrm>
            <a:off x="403817" y="1136715"/>
            <a:ext cx="2388884" cy="4760594"/>
          </a:xfrm>
          <a:prstGeom prst="rect">
            <a:avLst/>
          </a:prstGeom>
          <a:solidFill>
            <a:schemeClr val="tx1">
              <a:alpha val="7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7" name="Message Dialog" descr="&lt;SmartSettings&gt;&lt;SmartResize enabled=&quot;True&quot; minWidth=&quot;100&quot; minHeight=&quot;40&quot; /&gt;&lt;/SmartSettings&gt;"/>
          <p:cNvGrpSpPr/>
          <p:nvPr userDrawn="1">
            <p:custDataLst>
              <p:tags r:id="rId1"/>
            </p:custDataLst>
          </p:nvPr>
        </p:nvGrpSpPr>
        <p:grpSpPr>
          <a:xfrm>
            <a:off x="486972" y="2469734"/>
            <a:ext cx="2218380" cy="1315925"/>
            <a:chOff x="2986988" y="2752584"/>
            <a:chExt cx="2024526" cy="1604207"/>
          </a:xfrm>
        </p:grpSpPr>
        <p:sp>
          <p:nvSpPr>
            <p:cNvPr id="38" name="Window Frame"/>
            <p:cNvSpPr/>
            <p:nvPr/>
          </p:nvSpPr>
          <p:spPr>
            <a:xfrm>
              <a:off x="2986989" y="2752584"/>
              <a:ext cx="2024525" cy="157310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78D7"/>
              </a:solidFill>
            </a:ln>
            <a:effectLst>
              <a:outerShdw blurRad="1524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864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80" noProof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Button" descr="&lt;SmartSettings&gt;&lt;SmartResize anchorLeft=&quot;None&quot; anchorTop=&quot;Non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2986988" y="4010689"/>
              <a:ext cx="2024525" cy="346102"/>
            </a:xfrm>
            <a:prstGeom prst="rect">
              <a:avLst/>
            </a:prstGeom>
            <a:solidFill>
              <a:srgbClr val="ACCBF9">
                <a:lumMod val="25000"/>
              </a:srgbClr>
            </a:solidFill>
            <a:ln w="3175">
              <a:solidFill>
                <a:srgbClr val="002060"/>
              </a:solidFill>
              <a:round/>
              <a:headEnd/>
              <a:tailEnd/>
            </a:ln>
          </p:spPr>
          <p:txBody>
            <a:bodyPr wrap="square" lIns="252000" tIns="72000" rIns="252000" bIns="7200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spc="-90" dirty="0">
                  <a:solidFill>
                    <a:sysClr val="window" lastClr="FFFFFF"/>
                  </a:solidFill>
                  <a:latin typeface="맑은 고딕"/>
                  <a:ea typeface="맑은 고딕"/>
                </a:rPr>
                <a:t>확인</a:t>
              </a:r>
              <a:endParaRPr kumimoji="1" lang="en-US" sz="900" b="1" spc="-90" dirty="0">
                <a:solidFill>
                  <a:sysClr val="window" lastClr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7447" y="2623011"/>
            <a:ext cx="1999074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텍스트 입력</a:t>
            </a:r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EE2D0623-5FA0-F9CF-7184-F4A10F25D7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86744BE0-E0EE-7FC5-F4D5-4760C205EB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7F4ACF29-86AF-773B-4DC5-418EA92812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470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59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 PC다음 페이지 이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95635137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0518230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9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C7382CE-396E-3318-9AC5-AEF25BE033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630" y="6219929"/>
            <a:ext cx="9285316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199" y="623454"/>
            <a:ext cx="9285316" cy="21431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GNB / Util Area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D1A7B157-421D-627A-E10B-97439DE00D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6C68CF8A-6144-236A-63EE-90B9471705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F85846EA-F43D-C3B8-6CB4-F4316B782F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203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 PC이전 페이지 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97830724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26767254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8E96102-EE65-EBAD-26C2-29E7B5FAB3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630" y="623454"/>
            <a:ext cx="9285316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8A7BFE1C-5A57-55E1-C4C9-452BD82AE2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1D5B6B38-CC8E-4BA4-0594-FD37299714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F3D71EEF-65DF-E66D-3A9A-5AE9AED87B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1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 PC이전/다음 페이지 이어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41328854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31767136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8E96102-EE65-EBAD-26C2-29E7B5FAB3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630" y="623454"/>
            <a:ext cx="9285316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C7382CE-396E-3318-9AC5-AEF25BE033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9630" y="6219929"/>
            <a:ext cx="9285316" cy="252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48408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21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23" name="그림 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2" name="텍스트 개체 틀 13">
            <a:extLst>
              <a:ext uri="{FF2B5EF4-FFF2-40B4-BE49-F238E27FC236}">
                <a16:creationId xmlns:a16="http://schemas.microsoft.com/office/drawing/2014/main" id="{1E6AE141-3A50-130D-29F6-60B96F6541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13">
            <a:extLst>
              <a:ext uri="{FF2B5EF4-FFF2-40B4-BE49-F238E27FC236}">
                <a16:creationId xmlns:a16="http://schemas.microsoft.com/office/drawing/2014/main" id="{102BAB88-972A-F52F-7E7F-87F44A665E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13">
            <a:extLst>
              <a:ext uri="{FF2B5EF4-FFF2-40B4-BE49-F238E27FC236}">
                <a16:creationId xmlns:a16="http://schemas.microsoft.com/office/drawing/2014/main" id="{BF130A41-D233-8857-50C4-AB16304D6B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761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. PC(변경)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067110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65263"/>
            <a:ext cx="4680000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3BFDF2-170E-36CF-AAB8-DF0DCBCF4D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30134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63982FE5-4A8C-C301-AFCF-7447F32EF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056BE805-24DF-642F-ABF7-02BD84E878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02DF59A5-BAA1-FEE3-0042-0F21981AF7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573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95" userDrawn="1">
          <p15:clr>
            <a:srgbClr val="FBAE40"/>
          </p15:clr>
        </p15:guide>
        <p15:guide id="3" pos="3024">
          <p15:clr>
            <a:srgbClr val="FBAE40"/>
          </p15:clr>
        </p15:guide>
        <p15:guide id="4" orient="horz" pos="61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. PC(변경)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067110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006" y="565263"/>
            <a:ext cx="4680000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344237A-9CE4-FA3A-8604-F96C56B27F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50755" y="565263"/>
            <a:ext cx="4680000" cy="2143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POK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3BFDF2-170E-36CF-AAB8-DF0DCBCF4D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30134" y="552262"/>
            <a:ext cx="471600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63982FE5-4A8C-C301-AFCF-7447F32EF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056BE805-24DF-642F-ABF7-02BD84E878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02DF59A5-BAA1-FEE3-0042-0F21981AF7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8001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024" userDrawn="1">
          <p15:clr>
            <a:srgbClr val="FBAE40"/>
          </p15:clr>
        </p15:guide>
        <p15:guide id="4" orient="horz" pos="61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2. PC(변경)신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861402"/>
              </p:ext>
            </p:extLst>
          </p:nvPr>
        </p:nvGraphicFramePr>
        <p:xfrm>
          <a:off x="68655" y="39104"/>
          <a:ext cx="12044884" cy="457508"/>
        </p:xfrm>
        <a:graphic>
          <a:graphicData uri="http://schemas.openxmlformats.org/drawingml/2006/table">
            <a:tbl>
              <a:tblPr/>
              <a:tblGrid>
                <a:gridCol w="1280311">
                  <a:extLst>
                    <a:ext uri="{9D8B030D-6E8A-4147-A177-3AD203B41FA5}">
                      <a16:colId xmlns:a16="http://schemas.microsoft.com/office/drawing/2014/main" val="2877183385"/>
                    </a:ext>
                  </a:extLst>
                </a:gridCol>
                <a:gridCol w="4594634">
                  <a:extLst>
                    <a:ext uri="{9D8B030D-6E8A-4147-A177-3AD203B41FA5}">
                      <a16:colId xmlns:a16="http://schemas.microsoft.com/office/drawing/2014/main" val="3306303773"/>
                    </a:ext>
                  </a:extLst>
                </a:gridCol>
                <a:gridCol w="778476">
                  <a:extLst>
                    <a:ext uri="{9D8B030D-6E8A-4147-A177-3AD203B41FA5}">
                      <a16:colId xmlns:a16="http://schemas.microsoft.com/office/drawing/2014/main" val="2579812691"/>
                    </a:ext>
                  </a:extLst>
                </a:gridCol>
                <a:gridCol w="2820276">
                  <a:extLst>
                    <a:ext uri="{9D8B030D-6E8A-4147-A177-3AD203B41FA5}">
                      <a16:colId xmlns:a16="http://schemas.microsoft.com/office/drawing/2014/main" val="515856644"/>
                    </a:ext>
                  </a:extLst>
                </a:gridCol>
                <a:gridCol w="919702">
                  <a:extLst>
                    <a:ext uri="{9D8B030D-6E8A-4147-A177-3AD203B41FA5}">
                      <a16:colId xmlns:a16="http://schemas.microsoft.com/office/drawing/2014/main" val="295316685"/>
                    </a:ext>
                  </a:extLst>
                </a:gridCol>
                <a:gridCol w="1651485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</a:tblGrid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화면명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화면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ID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경로</a:t>
                      </a: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적용유형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46C85BE7-632B-72C7-A446-959083FA0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55" y="552262"/>
            <a:ext cx="9434140" cy="59391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1370728">
              <a:defRPr/>
            </a:pPr>
            <a:endParaRPr lang="ko-KR" altLang="en-US" sz="572" b="1" dirty="0">
              <a:solidFill>
                <a:prstClr val="black"/>
              </a:solidFill>
              <a:latin typeface="Arial Narrow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17" name="슬라이드 번호 개체 틀 13">
            <a:extLst>
              <a:ext uri="{FF2B5EF4-FFF2-40B4-BE49-F238E27FC236}">
                <a16:creationId xmlns:a16="http://schemas.microsoft.com/office/drawing/2014/main" id="{17D37DB4-4BA8-E41B-80EA-17AACA8680E5}"/>
              </a:ext>
            </a:extLst>
          </p:cNvPr>
          <p:cNvSpPr txBox="1">
            <a:spLocks/>
          </p:cNvSpPr>
          <p:nvPr userDrawn="1"/>
        </p:nvSpPr>
        <p:spPr>
          <a:xfrm>
            <a:off x="11078640" y="63082"/>
            <a:ext cx="914301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defTabSz="914400">
              <a:defRPr/>
            </a:pPr>
            <a:endParaRPr kumimoji="1" lang="ko-KR" altLang="en-US" sz="800" b="1" kern="1200" dirty="0">
              <a:solidFill>
                <a:srgbClr val="80808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053F0C-0876-E834-8F1A-2F3ACC95E5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1003" y="45969"/>
            <a:ext cx="4583971" cy="205739"/>
          </a:xfrm>
        </p:spPr>
        <p:txBody>
          <a:bodyPr>
            <a:noAutofit/>
          </a:bodyPr>
          <a:lstStyle>
            <a:lvl1pPr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A31637A3-99AA-D9D6-3A8D-B627B0EDB2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0067110"/>
              </p:ext>
            </p:extLst>
          </p:nvPr>
        </p:nvGraphicFramePr>
        <p:xfrm>
          <a:off x="9550425" y="545729"/>
          <a:ext cx="2563113" cy="686262"/>
        </p:xfrm>
        <a:graphic>
          <a:graphicData uri="http://schemas.openxmlformats.org/drawingml/2006/table">
            <a:tbl>
              <a:tblPr/>
              <a:tblGrid>
                <a:gridCol w="854371">
                  <a:extLst>
                    <a:ext uri="{9D8B030D-6E8A-4147-A177-3AD203B41FA5}">
                      <a16:colId xmlns:a16="http://schemas.microsoft.com/office/drawing/2014/main" val="680717040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144549997"/>
                    </a:ext>
                  </a:extLst>
                </a:gridCol>
                <a:gridCol w="854371">
                  <a:extLst>
                    <a:ext uri="{9D8B030D-6E8A-4147-A177-3AD203B41FA5}">
                      <a16:colId xmlns:a16="http://schemas.microsoft.com/office/drawing/2014/main" val="142654637"/>
                    </a:ext>
                  </a:extLst>
                </a:gridCol>
              </a:tblGrid>
              <a:tr h="228754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작업대상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003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디자인</a:t>
                      </a: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퍼블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sym typeface="Wingdings 3" pitchFamily="18" charset="2"/>
                        </a:rPr>
                        <a:t>개발</a:t>
                      </a: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04166"/>
                  </a:ext>
                </a:extLst>
              </a:tr>
              <a:tr h="2287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sym typeface="Wingdings 3" pitchFamily="18" charset="2"/>
                      </a:endParaRPr>
                    </a:p>
                  </a:txBody>
                  <a:tcPr marT="45751" marB="4575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14891"/>
                  </a:ext>
                </a:extLst>
              </a:tr>
            </a:tbl>
          </a:graphicData>
        </a:graphic>
      </p:graphicFrame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1003" y="257176"/>
            <a:ext cx="816606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1Depth &gt; 2Depth &gt; 3Depth &gt; TAB &gt; TAB</a:t>
            </a:r>
            <a:endParaRPr lang="ko-KR" altLang="en-US" dirty="0"/>
          </a:p>
        </p:txBody>
      </p:sp>
      <p:sp>
        <p:nvSpPr>
          <p:cNvPr id="63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3838" y="30632"/>
            <a:ext cx="2836588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프로그램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4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65722" y="26510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 </a:t>
            </a:r>
            <a:r>
              <a:rPr lang="ko-KR" altLang="en-US" dirty="0"/>
              <a:t>입력</a:t>
            </a:r>
          </a:p>
        </p:txBody>
      </p:sp>
      <p:sp>
        <p:nvSpPr>
          <p:cNvPr id="66" name="텍스트 개체 틀 13">
            <a:extLst>
              <a:ext uri="{FF2B5EF4-FFF2-40B4-BE49-F238E27FC236}">
                <a16:creationId xmlns:a16="http://schemas.microsoft.com/office/drawing/2014/main" id="{1B4A6F91-709E-48F4-ADF7-53E387F178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65720" y="272047"/>
            <a:ext cx="1647816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l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ko-KR" altLang="en-US" dirty="0" err="1"/>
              <a:t>적용유형</a:t>
            </a:r>
            <a:r>
              <a:rPr lang="ko-KR" altLang="en-US" dirty="0"/>
              <a:t> 입력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1CF89A-A30B-0DD3-890B-ED50224BDE56}"/>
              </a:ext>
            </a:extLst>
          </p:cNvPr>
          <p:cNvSpPr/>
          <p:nvPr userDrawn="1"/>
        </p:nvSpPr>
        <p:spPr bwMode="auto">
          <a:xfrm>
            <a:off x="9550426" y="1255390"/>
            <a:ext cx="2563113" cy="214314"/>
          </a:xfrm>
          <a:prstGeom prst="rect">
            <a:avLst/>
          </a:prstGeom>
          <a:solidFill>
            <a:schemeClr val="tx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839" tIns="45419" rIns="90839" bIns="45419" numCol="1" rtlCol="0" anchor="ctr" anchorCtr="0" compatLnSpc="1">
            <a:prstTxWarp prst="textNoShape">
              <a:avLst/>
            </a:prstTxWarp>
          </a:bodyPr>
          <a:lstStyle/>
          <a:p>
            <a:pPr algn="ctr" defTabSz="908399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Description</a:t>
            </a:r>
            <a:endParaRPr kumimoji="1"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4" name="모서리가 둥근 직사각형 73"/>
          <p:cNvSpPr/>
          <p:nvPr userDrawn="1"/>
        </p:nvSpPr>
        <p:spPr>
          <a:xfrm>
            <a:off x="5842369" y="6586770"/>
            <a:ext cx="507264" cy="166574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endParaRPr lang="en-US" altLang="ko-KR" sz="1000" dirty="0">
              <a:ln>
                <a:solidFill>
                  <a:srgbClr val="F8B500">
                    <a:alpha val="0"/>
                  </a:srgbClr>
                </a:solidFill>
              </a:ln>
              <a:solidFill>
                <a:srgbClr val="292929"/>
              </a:solidFill>
              <a:latin typeface="Futura Md BT" panose="020B0602020204020303" pitchFamily="34" charset="0"/>
              <a:ea typeface="KB금융 제목체 Medium" panose="020B0603000000000000" pitchFamily="50" charset="-127"/>
            </a:endParaRPr>
          </a:p>
        </p:txBody>
      </p:sp>
      <p:sp>
        <p:nvSpPr>
          <p:cNvPr id="75" name="Rectangle 75"/>
          <p:cNvSpPr>
            <a:spLocks noChangeArrowheads="1"/>
          </p:cNvSpPr>
          <p:nvPr userDrawn="1"/>
        </p:nvSpPr>
        <p:spPr bwMode="auto">
          <a:xfrm>
            <a:off x="5953334" y="6600813"/>
            <a:ext cx="28533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5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fld id="{4E81BA3D-65FB-4B09-89EB-BF3511329DF3}" type="slidenum">
              <a:rPr kumimoji="1" lang="en-US" altLang="ko-KR" sz="900" b="0" i="0" u="none" strike="noStrike" cap="none" normalizeH="0" baseline="0" smtClean="0">
                <a:ln>
                  <a:solidFill>
                    <a:srgbClr val="0D6FB8">
                      <a:alpha val="0"/>
                    </a:srgbClr>
                  </a:solidFill>
                </a:ln>
                <a:solidFill>
                  <a:srgbClr val="292929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cs typeface="굴림" pitchFamily="50" charset="-127"/>
              </a:rPr>
              <a:pPr marL="0" marR="0" lvl="0" indent="0" algn="ctr" defTabSz="91457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1" lang="ko-KR" altLang="ko-KR" sz="1800" b="0" i="0" u="none" strike="noStrike" cap="none" normalizeH="0" baseline="0" dirty="0">
              <a:ln>
                <a:solidFill>
                  <a:srgbClr val="0D6FB8">
                    <a:alpha val="0"/>
                  </a:srgbClr>
                </a:solidFill>
              </a:ln>
              <a:solidFill>
                <a:srgbClr val="292929"/>
              </a:solidFill>
              <a:effectLst/>
              <a:latin typeface="KB금융 제목체 Medium" panose="020B0603000000000000" pitchFamily="50" charset="-127"/>
              <a:ea typeface="KB금융 제목체 Medium" panose="020B0603000000000000" pitchFamily="50" charset="-127"/>
              <a:cs typeface="굴림" pitchFamily="50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1FF35CA-6C6C-E856-BA4C-B2ED08047E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6" y="6596535"/>
            <a:ext cx="978021" cy="149184"/>
          </a:xfrm>
          <a:prstGeom prst="rect">
            <a:avLst/>
          </a:prstGeom>
        </p:spPr>
      </p:pic>
      <p:pic>
        <p:nvPicPr>
          <p:cNvPr id="77" name="그림 7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5ACE18-0249-3891-6CDF-7CE292FA2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11508720" y="6607563"/>
            <a:ext cx="414437" cy="131892"/>
          </a:xfrm>
          <a:prstGeom prst="rect">
            <a:avLst/>
          </a:prstGeom>
        </p:spPr>
      </p:pic>
      <p:sp>
        <p:nvSpPr>
          <p:cNvPr id="78" name="Rectangle 2">
            <a:extLst>
              <a:ext uri="{FF2B5EF4-FFF2-40B4-BE49-F238E27FC236}">
                <a16:creationId xmlns:a16="http://schemas.microsoft.com/office/drawing/2014/main" id="{5B24FB23-F305-AC63-C129-AB86E8E37E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79" y="565263"/>
            <a:ext cx="9409789" cy="214314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1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endParaRPr lang="ko-KR" altLang="en-US" sz="8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7" name="텍스트 개체 틀 13">
            <a:extLst>
              <a:ext uri="{FF2B5EF4-FFF2-40B4-BE49-F238E27FC236}">
                <a16:creationId xmlns:a16="http://schemas.microsoft.com/office/drawing/2014/main" id="{63982FE5-4A8C-C301-AFCF-7447F32EF9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3185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8" name="텍스트 개체 틀 13">
            <a:extLst>
              <a:ext uri="{FF2B5EF4-FFF2-40B4-BE49-F238E27FC236}">
                <a16:creationId xmlns:a16="http://schemas.microsoft.com/office/drawing/2014/main" id="{056BE805-24DF-642F-ABF7-02BD84E878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278521" y="1017100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ko-KR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KB금융 제목체 Medium" panose="020B0603000000000000" pitchFamily="50" charset="-127"/>
                <a:ea typeface="KB금융 제목체 Medium" panose="020B0603000000000000" pitchFamily="50" charset="-127"/>
                <a:sym typeface="Wingdings 3" pitchFamily="18" charset="2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sym typeface="Wingdings 3" pitchFamily="18" charset="2"/>
              </a:rPr>
              <a:t>O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13">
            <a:extLst>
              <a:ext uri="{FF2B5EF4-FFF2-40B4-BE49-F238E27FC236}">
                <a16:creationId xmlns:a16="http://schemas.microsoft.com/office/drawing/2014/main" id="{02DF59A5-BAA1-FEE3-0042-0F21981AF7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72347" y="1017106"/>
            <a:ext cx="811880" cy="227744"/>
          </a:xfrm>
          <a:prstGeom prst="rect">
            <a:avLst/>
          </a:prstGeom>
        </p:spPr>
        <p:txBody>
          <a:bodyPr wrap="none" anchor="ctr" anchorCtr="0">
            <a:normAutofit/>
          </a:bodyPr>
          <a:lstStyle>
            <a:lvl1pPr marL="0" indent="0" algn="ctr">
              <a:buNone/>
              <a:defRPr sz="800" b="0">
                <a:latin typeface="KB금융 제목체 Medium" panose="020B0603000000000000" pitchFamily="50" charset="-127"/>
                <a:ea typeface="KB금융 제목체 Medium" panose="020B0603000000000000" pitchFamily="50" charset="-127"/>
              </a:defRPr>
            </a:lvl1pPr>
          </a:lstStyle>
          <a:p>
            <a:pPr lvl="0"/>
            <a:r>
              <a:rPr lang="en-US" altLang="ko-KR" dirty="0"/>
              <a:t>O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179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4" userDrawn="1">
          <p15:clr>
            <a:srgbClr val="FBAE40"/>
          </p15:clr>
        </p15:guide>
        <p15:guide id="3" pos="3024">
          <p15:clr>
            <a:srgbClr val="FBAE40"/>
          </p15:clr>
        </p15:guide>
        <p15:guide id="4" orient="horz" pos="61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6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708" r:id="rId7"/>
    <p:sldLayoutId id="2147483703" r:id="rId8"/>
    <p:sldLayoutId id="2147483709" r:id="rId9"/>
    <p:sldLayoutId id="2147483710" r:id="rId10"/>
    <p:sldLayoutId id="2147483712" r:id="rId11"/>
    <p:sldLayoutId id="2147483711" r:id="rId12"/>
    <p:sldLayoutId id="2147483705" r:id="rId13"/>
    <p:sldLayoutId id="2147483706" r:id="rId14"/>
    <p:sldLayoutId id="2147483707" r:id="rId15"/>
    <p:sldLayoutId id="2147483678" r:id="rId16"/>
    <p:sldLayoutId id="2147483700" r:id="rId17"/>
    <p:sldLayoutId id="2147483650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81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18" r:id="rId3"/>
    <p:sldLayoutId id="2147483714" r:id="rId4"/>
    <p:sldLayoutId id="2147483716" r:id="rId5"/>
    <p:sldLayoutId id="2147483719" r:id="rId6"/>
    <p:sldLayoutId id="2147483715" r:id="rId7"/>
    <p:sldLayoutId id="2147483713" r:id="rId8"/>
    <p:sldLayoutId id="2147483717" r:id="rId9"/>
    <p:sldLayoutId id="2147483692" r:id="rId10"/>
    <p:sldLayoutId id="2147483696" r:id="rId11"/>
    <p:sldLayoutId id="2147483693" r:id="rId12"/>
    <p:sldLayoutId id="2147483701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2" Type="http://schemas.openxmlformats.org/officeDocument/2006/relationships/image" Target="../media/image31.png"/><Relationship Id="rId16" Type="http://schemas.openxmlformats.org/officeDocument/2006/relationships/image" Target="../media/image320.svg"/><Relationship Id="rId1" Type="http://schemas.openxmlformats.org/officeDocument/2006/relationships/slideLayout" Target="../slideLayouts/slideLayout19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2" Type="http://schemas.openxmlformats.org/officeDocument/2006/relationships/image" Target="../media/image31.png"/><Relationship Id="rId16" Type="http://schemas.openxmlformats.org/officeDocument/2006/relationships/image" Target="../media/image320.svg"/><Relationship Id="rId1" Type="http://schemas.openxmlformats.org/officeDocument/2006/relationships/slideLayout" Target="../slideLayouts/slideLayout19.xml"/><Relationship Id="rId1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1.svg"/><Relationship Id="rId17" Type="http://schemas.openxmlformats.org/officeDocument/2006/relationships/image" Target="../media/image320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1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10" Type="http://schemas.openxmlformats.org/officeDocument/2006/relationships/image" Target="../media/image8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2F936CA-AB39-25C7-C2A3-254185A2B80A}"/>
              </a:ext>
            </a:extLst>
          </p:cNvPr>
          <p:cNvSpPr/>
          <p:nvPr/>
        </p:nvSpPr>
        <p:spPr>
          <a:xfrm>
            <a:off x="0" y="-549"/>
            <a:ext cx="12192000" cy="4457701"/>
          </a:xfrm>
          <a:prstGeom prst="rect">
            <a:avLst/>
          </a:prstGeom>
          <a:solidFill>
            <a:srgbClr val="534D4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graphicFrame>
        <p:nvGraphicFramePr>
          <p:cNvPr id="11" name="Group 198">
            <a:extLst>
              <a:ext uri="{FF2B5EF4-FFF2-40B4-BE49-F238E27FC236}">
                <a16:creationId xmlns:a16="http://schemas.microsoft.com/office/drawing/2014/main" id="{DF414EAF-7DD1-2112-EC9E-589F07CFF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651744"/>
              </p:ext>
            </p:extLst>
          </p:nvPr>
        </p:nvGraphicFramePr>
        <p:xfrm>
          <a:off x="7512132" y="4838180"/>
          <a:ext cx="3078223" cy="983311"/>
        </p:xfrm>
        <a:graphic>
          <a:graphicData uri="http://schemas.openxmlformats.org/drawingml/2006/table">
            <a:tbl>
              <a:tblPr/>
              <a:tblGrid>
                <a:gridCol w="598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9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7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+mn-cs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PM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KB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라이프</a:t>
                      </a: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73">
                <a:tc>
                  <a:txBody>
                    <a:bodyPr/>
                    <a:lstStyle/>
                    <a:p>
                      <a:pPr marL="0" marR="0" lvl="0" indent="-8890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" panose="05000000000000000000" pitchFamily="2" charset="2"/>
                        <a:buNone/>
                        <a:tabLst>
                          <a:tab pos="2490346" algn="l"/>
                        </a:tabLst>
                        <a:defRPr/>
                      </a:pPr>
                      <a:r>
                        <a:rPr kumimoji="1" lang="ko-KR" altLang="en-US" sz="1000" kern="12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Arial" panose="020B0604020202020204" pitchFamily="34" charset="0"/>
                        </a:rPr>
                        <a:t>이름</a:t>
                      </a: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03">
                <a:tc>
                  <a:txBody>
                    <a:bodyPr/>
                    <a:lstStyle/>
                    <a:p>
                      <a:pPr marL="0" marR="0" lvl="0" indent="-8890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71AA"/>
                        </a:buClr>
                        <a:buSzPct val="140000"/>
                        <a:buFont typeface="Wingdings" panose="05000000000000000000" pitchFamily="2" charset="2"/>
                        <a:buNone/>
                        <a:tabLst>
                          <a:tab pos="2490346" algn="l"/>
                        </a:tabLst>
                        <a:defRPr/>
                      </a:pPr>
                      <a:r>
                        <a:rPr kumimoji="1" lang="ko-KR" altLang="en-US" sz="1000" kern="120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Arial" panose="020B0604020202020204" pitchFamily="34" charset="0"/>
                        </a:rPr>
                        <a:t>서명</a:t>
                      </a: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30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64F0CB-C1E8-E957-2E5C-13E31CD47DCC}"/>
              </a:ext>
            </a:extLst>
          </p:cNvPr>
          <p:cNvSpPr/>
          <p:nvPr/>
        </p:nvSpPr>
        <p:spPr>
          <a:xfrm>
            <a:off x="2281987" y="2317008"/>
            <a:ext cx="5424865" cy="4063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온라인상담</a:t>
            </a:r>
            <a:endParaRPr lang="en-US" altLang="ko-KR" sz="240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C9BA13-989F-8A58-652F-9BEB95876612}"/>
              </a:ext>
            </a:extLst>
          </p:cNvPr>
          <p:cNvSpPr/>
          <p:nvPr/>
        </p:nvSpPr>
        <p:spPr>
          <a:xfrm>
            <a:off x="2279581" y="3576993"/>
            <a:ext cx="5424865" cy="19415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2023.04.17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B19B70-E517-479C-1E7F-44375870E829}"/>
              </a:ext>
            </a:extLst>
          </p:cNvPr>
          <p:cNvSpPr/>
          <p:nvPr/>
        </p:nvSpPr>
        <p:spPr>
          <a:xfrm>
            <a:off x="2279578" y="1043922"/>
            <a:ext cx="5856984" cy="4062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라이프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DCA279-1862-A185-B210-B7B49500EA99}"/>
              </a:ext>
            </a:extLst>
          </p:cNvPr>
          <p:cNvSpPr/>
          <p:nvPr/>
        </p:nvSpPr>
        <p:spPr>
          <a:xfrm>
            <a:off x="2279576" y="1707241"/>
            <a:ext cx="8208912" cy="6093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KB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라이프생명 통합사이버센터 구축</a:t>
            </a:r>
            <a:endParaRPr lang="en-US" altLang="ko-KR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41630A-69A5-4BE2-DE7C-A2FD3453E4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47" y="6237313"/>
            <a:ext cx="1977158" cy="371186"/>
          </a:xfrm>
          <a:prstGeom prst="rect">
            <a:avLst/>
          </a:prstGeom>
        </p:spPr>
      </p:pic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AFE6F2C-2A89-BFC6-3006-3AE5702B83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0" t="17985" r="17595" b="17985"/>
          <a:stretch/>
        </p:blipFill>
        <p:spPr>
          <a:xfrm>
            <a:off x="9823547" y="6237312"/>
            <a:ext cx="918139" cy="3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3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사전건강질문지</a:t>
            </a:r>
            <a:r>
              <a:rPr lang="en-US" altLang="ko-KR" spc="-70" dirty="0">
                <a:solidFill>
                  <a:srgbClr val="FF0000"/>
                </a:solidFill>
              </a:rPr>
              <a:t>(</a:t>
            </a:r>
            <a:r>
              <a:rPr lang="ko-KR" altLang="en-US" spc="-70" dirty="0" err="1">
                <a:solidFill>
                  <a:srgbClr val="FF0000"/>
                </a:solidFill>
              </a:rPr>
              <a:t>정기보험만</a:t>
            </a:r>
            <a:r>
              <a:rPr lang="ko-KR" altLang="en-US" spc="-70" dirty="0">
                <a:solidFill>
                  <a:srgbClr val="FF0000"/>
                </a:solidFill>
              </a:rPr>
              <a:t> 해당</a:t>
            </a:r>
            <a:r>
              <a:rPr lang="en-US" altLang="ko-KR" spc="-70" dirty="0">
                <a:solidFill>
                  <a:srgbClr val="FF0000"/>
                </a:solidFill>
              </a:rPr>
              <a:t>)</a:t>
            </a:r>
            <a:r>
              <a:rPr lang="ko-KR" altLang="en-US" spc="-70" dirty="0">
                <a:solidFill>
                  <a:srgbClr val="FF0000"/>
                </a:solidFill>
              </a:rPr>
              <a:t/>
            </a:r>
            <a:br>
              <a:rPr lang="ko-KR" altLang="en-US" spc="-70" dirty="0">
                <a:solidFill>
                  <a:srgbClr val="FF0000"/>
                </a:solidFill>
              </a:rPr>
            </a:b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537CA97-59EC-7F22-E86A-820D4FE74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185E8F-18C3-DACB-401E-C6D37C08D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0791" y="1550128"/>
            <a:ext cx="1097282" cy="220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사전건강질문지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63824" y="1889838"/>
            <a:ext cx="20497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고객님의 건강 상태를 사전에 점검해서 </a:t>
            </a:r>
            <a:r>
              <a:rPr lang="ko-KR" altLang="en-US" sz="600" b="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상품가입에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도움을 드리기 위한 목적으로 드리는 질문입니다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37696" y="2273862"/>
            <a:ext cx="232415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ko-KR" altLang="en-US" sz="700" b="0" dirty="0" err="1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평생동안</a:t>
            </a: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한번이라도 흡연을 한 적 있으신가요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?</a:t>
            </a:r>
            <a:endParaRPr lang="ko-KR" altLang="en-US" sz="1600" b="0" spc="0" dirty="0">
              <a:solidFill>
                <a:prstClr val="black"/>
              </a:solidFill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537696" y="2416199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예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" y="2543475"/>
            <a:ext cx="144588" cy="144588"/>
          </a:xfrm>
          <a:prstGeom prst="rect">
            <a:avLst/>
          </a:prstGeom>
        </p:spPr>
      </p:pic>
      <p:sp>
        <p:nvSpPr>
          <p:cNvPr id="134" name="모서리가 둥근 직사각형 133"/>
          <p:cNvSpPr/>
          <p:nvPr/>
        </p:nvSpPr>
        <p:spPr>
          <a:xfrm>
            <a:off x="1427539" y="2416199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아니오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442140" y="2543475"/>
            <a:ext cx="144588" cy="144588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37696" y="2836307"/>
            <a:ext cx="211946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현재 흡연 중이거나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최근 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년 이내에 흡연을 하신 적 있으신가요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?</a:t>
            </a:r>
            <a:endParaRPr lang="ko-KR" altLang="en-US" sz="1600" b="0" spc="0" dirty="0">
              <a:solidFill>
                <a:prstClr val="black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537696" y="307008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예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" y="3197360"/>
            <a:ext cx="144588" cy="144588"/>
          </a:xfrm>
          <a:prstGeom prst="rect">
            <a:avLst/>
          </a:prstGeom>
        </p:spPr>
      </p:pic>
      <p:sp>
        <p:nvSpPr>
          <p:cNvPr id="139" name="모서리가 둥근 직사각형 138"/>
          <p:cNvSpPr/>
          <p:nvPr/>
        </p:nvSpPr>
        <p:spPr>
          <a:xfrm>
            <a:off x="1427539" y="307008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아니오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442140" y="3197360"/>
            <a:ext cx="144588" cy="144588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37696" y="3506474"/>
            <a:ext cx="232415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저혈압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고혈압 진단을 받으신 적이 있으신가요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?</a:t>
            </a:r>
            <a:endParaRPr lang="ko-KR" altLang="en-US" sz="1600" b="0" spc="0" dirty="0">
              <a:solidFill>
                <a:prstClr val="black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537696" y="364356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예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" y="3770840"/>
            <a:ext cx="144588" cy="144588"/>
          </a:xfrm>
          <a:prstGeom prst="rect">
            <a:avLst/>
          </a:prstGeom>
        </p:spPr>
      </p:pic>
      <p:sp>
        <p:nvSpPr>
          <p:cNvPr id="144" name="모서리가 둥근 직사각형 143"/>
          <p:cNvSpPr/>
          <p:nvPr/>
        </p:nvSpPr>
        <p:spPr>
          <a:xfrm>
            <a:off x="1427539" y="364356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아니오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442140" y="3770840"/>
            <a:ext cx="144588" cy="14458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37696" y="4031354"/>
            <a:ext cx="232415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ko-KR" altLang="en-US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당뇨 진단을 받으신 적 있으신가요</a:t>
            </a:r>
            <a:r>
              <a:rPr lang="en-US" altLang="ko-KR" sz="7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?</a:t>
            </a:r>
            <a:endParaRPr lang="ko-KR" altLang="en-US" sz="1600" b="0" spc="0" dirty="0">
              <a:solidFill>
                <a:prstClr val="black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537696" y="416844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예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7" y="4295720"/>
            <a:ext cx="144588" cy="144588"/>
          </a:xfrm>
          <a:prstGeom prst="rect">
            <a:avLst/>
          </a:prstGeom>
        </p:spPr>
      </p:pic>
      <p:sp>
        <p:nvSpPr>
          <p:cNvPr id="149" name="모서리가 둥근 직사각형 148"/>
          <p:cNvSpPr/>
          <p:nvPr/>
        </p:nvSpPr>
        <p:spPr>
          <a:xfrm>
            <a:off x="1427539" y="4168444"/>
            <a:ext cx="1059702" cy="40152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아니오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442140" y="4295720"/>
            <a:ext cx="144588" cy="14458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37696" y="4601302"/>
            <a:ext cx="2324156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ko-KR" altLang="en-US" sz="7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키</a:t>
            </a:r>
            <a:r>
              <a:rPr lang="en-US" altLang="ko-KR" sz="7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7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몸무게를 입력해 주세요</a:t>
            </a:r>
            <a:r>
              <a:rPr lang="en-US" altLang="ko-KR" sz="7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  <a:endParaRPr lang="ko-KR" altLang="en-US" sz="1600" b="0" spc="0" dirty="0">
              <a:solidFill>
                <a:prstClr val="black"/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537696" y="4927335"/>
            <a:ext cx="1059702" cy="243915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spc="-70" dirty="0" smtClean="0">
                <a:solidFill>
                  <a:schemeClr val="tx1"/>
                </a:solidFill>
                <a:latin typeface="+mn-ea"/>
              </a:rPr>
              <a:t>키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1289632" y="4941244"/>
            <a:ext cx="1059702" cy="218656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7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몸무게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4" name="직선 연결선 153"/>
          <p:cNvCxnSpPr/>
          <p:nvPr/>
        </p:nvCxnSpPr>
        <p:spPr>
          <a:xfrm>
            <a:off x="607244" y="5161245"/>
            <a:ext cx="886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/>
          <p:cNvSpPr/>
          <p:nvPr/>
        </p:nvSpPr>
        <p:spPr>
          <a:xfrm>
            <a:off x="1025202" y="4959845"/>
            <a:ext cx="36926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cm</a:t>
            </a:r>
            <a:endParaRPr lang="ko-KR" altLang="en-US" sz="1600" dirty="0"/>
          </a:p>
        </p:txBody>
      </p:sp>
      <p:cxnSp>
        <p:nvCxnSpPr>
          <p:cNvPr id="156" name="직선 연결선 155"/>
          <p:cNvCxnSpPr/>
          <p:nvPr/>
        </p:nvCxnSpPr>
        <p:spPr>
          <a:xfrm>
            <a:off x="1492559" y="5161245"/>
            <a:ext cx="886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>
          <a:xfrm>
            <a:off x="1931358" y="4959845"/>
            <a:ext cx="34292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kg</a:t>
            </a:r>
            <a:endParaRPr lang="ko-KR" altLang="en-US" sz="1600" dirty="0"/>
          </a:p>
        </p:txBody>
      </p:sp>
      <p:sp>
        <p:nvSpPr>
          <p:cNvPr id="158" name="모서리가 둥근 직사각형 15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1150" y="5446564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적용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38" y="1526906"/>
            <a:ext cx="144621" cy="1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12186"/>
              </p:ext>
            </p:extLst>
          </p:nvPr>
        </p:nvGraphicFramePr>
        <p:xfrm>
          <a:off x="505572" y="4423205"/>
          <a:ext cx="2220210" cy="302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37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14102">
                  <a:extLst>
                    <a:ext uri="{9D8B030D-6E8A-4147-A177-3AD203B41FA5}">
                      <a16:colId xmlns:a16="http://schemas.microsoft.com/office/drawing/2014/main" val="422846197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0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표준체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비흡연체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건강체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836351"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가입조건선택 및 </a:t>
            </a:r>
            <a:r>
              <a:rPr lang="ko-KR" altLang="en-US" dirty="0" smtClean="0"/>
              <a:t>보험료계산결과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647451" y="5405959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0" y="4897752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1" y="5231591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80" y="5580349"/>
            <a:ext cx="2213785" cy="1572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116457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151671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2" y="203426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225295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269157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24" y="3003432"/>
            <a:ext cx="1999188" cy="10924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41217" y="417532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62143" y="4561047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44204" y="4775780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22563"/>
              </p:ext>
            </p:extLst>
          </p:nvPr>
        </p:nvGraphicFramePr>
        <p:xfrm>
          <a:off x="6980110" y="5015593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810" y="6249820"/>
            <a:ext cx="2369540" cy="1566954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8091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</a:t>
            </a:r>
            <a:r>
              <a:rPr lang="ko-KR" altLang="en-US" sz="800" dirty="0"/>
              <a:t>남성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27680" y="3445850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상담신청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769385" y="3944837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345579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528408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55861" y="4721721"/>
            <a:ext cx="1919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50" name="직사각형 149"/>
          <p:cNvSpPr/>
          <p:nvPr/>
        </p:nvSpPr>
        <p:spPr>
          <a:xfrm>
            <a:off x="585365" y="5422982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보험기간</a:t>
            </a:r>
            <a:endParaRPr lang="ko-KR" altLang="en-US" sz="1600" dirty="0"/>
          </a:p>
        </p:txBody>
      </p:sp>
      <p:sp>
        <p:nvSpPr>
          <p:cNvPr id="151" name="직사각형 150"/>
          <p:cNvSpPr/>
          <p:nvPr/>
        </p:nvSpPr>
        <p:spPr>
          <a:xfrm>
            <a:off x="586696" y="5846625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7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432188"/>
            <a:ext cx="179136" cy="179136"/>
          </a:xfrm>
          <a:prstGeom prst="rect">
            <a:avLst/>
          </a:prstGeom>
        </p:spPr>
      </p:pic>
      <p:sp>
        <p:nvSpPr>
          <p:cNvPr id="153" name="직사각형 152"/>
          <p:cNvSpPr/>
          <p:nvPr/>
        </p:nvSpPr>
        <p:spPr>
          <a:xfrm>
            <a:off x="612965" y="6309450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납입방법</a:t>
            </a:r>
            <a:endParaRPr lang="ko-KR" altLang="en-US" sz="1600" dirty="0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>
          <a:blip r:embed="rId7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857141"/>
            <a:ext cx="179136" cy="179136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7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3" y="6328481"/>
            <a:ext cx="179136" cy="179136"/>
          </a:xfrm>
          <a:prstGeom prst="rect">
            <a:avLst/>
          </a:prstGeom>
        </p:spPr>
      </p:pic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41628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년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288" y="5841548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>
                <a:latin typeface="+mn-ea"/>
              </a:rPr>
              <a:t>년납</a:t>
            </a:r>
            <a:r>
              <a:rPr lang="ko-KR" altLang="en-US" sz="700" dirty="0">
                <a:latin typeface="+mn-ea"/>
              </a:rPr>
              <a:t>  </a:t>
            </a:r>
            <a:r>
              <a:rPr lang="ko-KR" altLang="en-US" sz="700" dirty="0" smtClean="0">
                <a:latin typeface="+mn-ea"/>
              </a:rPr>
              <a:t>          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643922" y="5024439"/>
            <a:ext cx="5828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>
          <a:blip r:embed="rId7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034837"/>
            <a:ext cx="179136" cy="179136"/>
          </a:xfrm>
          <a:prstGeom prst="rect">
            <a:avLst/>
          </a:prstGeom>
        </p:spPr>
      </p:pic>
      <p:cxnSp>
        <p:nvCxnSpPr>
          <p:cNvPr id="160" name="직선 연결선 159"/>
          <p:cNvCxnSpPr/>
          <p:nvPr/>
        </p:nvCxnSpPr>
        <p:spPr>
          <a:xfrm>
            <a:off x="649397" y="5250778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006994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억원   </a:t>
            </a:r>
            <a:r>
              <a:rPr lang="ko-KR" altLang="en-US" sz="700" dirty="0" smtClean="0">
                <a:latin typeface="+mn-ea"/>
              </a:rPr>
              <a:t>          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571489" y="6696238"/>
            <a:ext cx="2289754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특약으로 부족한 보장 꼼꼼하게</a:t>
            </a:r>
            <a:endParaRPr lang="en-US" altLang="ko-KR" sz="700" dirty="0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571219" y="69933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381" y="7077071"/>
            <a:ext cx="179136" cy="179136"/>
          </a:xfrm>
          <a:prstGeom prst="rect">
            <a:avLst/>
          </a:prstGeom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766603" y="7064220"/>
            <a:ext cx="1011201" cy="20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sp>
        <p:nvSpPr>
          <p:cNvPr id="166" name="모서리가 둥근 직사각형 16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8007" y="7058339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67" name="직선 연결선 166"/>
          <p:cNvCxnSpPr/>
          <p:nvPr/>
        </p:nvCxnSpPr>
        <p:spPr>
          <a:xfrm>
            <a:off x="662268" y="566892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675112" y="610857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673876" y="658524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649396" y="73115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081" y="631159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▼</a:t>
            </a:r>
            <a:endParaRPr lang="ko-KR" altLang="en-US" sz="700" dirty="0">
              <a:latin typeface="+mn-ea"/>
            </a:endParaRPr>
          </a:p>
        </p:txBody>
      </p:sp>
      <p:graphicFrame>
        <p:nvGraphicFramePr>
          <p:cNvPr id="174" name="표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675510"/>
              </p:ext>
            </p:extLst>
          </p:nvPr>
        </p:nvGraphicFramePr>
        <p:xfrm>
          <a:off x="3946521" y="2535537"/>
          <a:ext cx="1931650" cy="604094"/>
        </p:xfrm>
        <a:graphic>
          <a:graphicData uri="http://schemas.openxmlformats.org/drawingml/2006/table">
            <a:tbl>
              <a:tblPr firstRow="1" bandRow="1"/>
              <a:tblGrid>
                <a:gridCol w="965825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965825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015732" y="1198922"/>
            <a:ext cx="12661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060264" y="1618551"/>
            <a:ext cx="9033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943606" y="2332779"/>
            <a:ext cx="229712" cy="43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87" name="모서리가 둥근 직사각형 186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50180" y="2032372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0197" y="1131083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2359" y="1214780"/>
            <a:ext cx="179136" cy="179136"/>
          </a:xfrm>
          <a:prstGeom prst="rect">
            <a:avLst/>
          </a:prstGeom>
        </p:spPr>
      </p:pic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5" y="119604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92" name="직선 연결선 191"/>
          <p:cNvCxnSpPr/>
          <p:nvPr/>
        </p:nvCxnSpPr>
        <p:spPr>
          <a:xfrm>
            <a:off x="3958374" y="1449249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4372" y="15557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6534" y="1639471"/>
            <a:ext cx="179136" cy="179136"/>
          </a:xfrm>
          <a:prstGeom prst="rect">
            <a:avLst/>
          </a:prstGeom>
        </p:spPr>
      </p:pic>
      <p:cxnSp>
        <p:nvCxnSpPr>
          <p:cNvPr id="197" name="직선 연결선 196"/>
          <p:cNvCxnSpPr/>
          <p:nvPr/>
        </p:nvCxnSpPr>
        <p:spPr>
          <a:xfrm>
            <a:off x="3962549" y="18739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4" y="162073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3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02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가입조건선택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공통적용</a:t>
            </a:r>
            <a:r>
              <a:rPr lang="ko-KR" altLang="en-US" b="1" dirty="0">
                <a:solidFill>
                  <a:srgbClr val="0000FF"/>
                </a:solidFill>
              </a:rPr>
              <a:t/>
            </a:r>
            <a:br>
              <a:rPr lang="ko-KR" altLang="en-US" b="1" dirty="0">
                <a:solidFill>
                  <a:srgbClr val="0000FF"/>
                </a:solidFill>
              </a:rPr>
            </a:b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33083"/>
              </p:ext>
            </p:extLst>
          </p:nvPr>
        </p:nvGraphicFramePr>
        <p:xfrm>
          <a:off x="1807666" y="2093681"/>
          <a:ext cx="1745802" cy="487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61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3952033021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2932043293"/>
                    </a:ext>
                  </a:extLst>
                </a:gridCol>
              </a:tblGrid>
              <a:tr h="249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표준</a:t>
                      </a:r>
                      <a:endParaRPr lang="ko-KR" altLang="en-US" sz="700" b="1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비흡연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건강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슈퍼건강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4621646"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250935"/>
              </p:ext>
            </p:extLst>
          </p:nvPr>
        </p:nvGraphicFramePr>
        <p:xfrm>
          <a:off x="1928198" y="6330472"/>
          <a:ext cx="1553406" cy="469296"/>
        </p:xfrm>
        <a:graphic>
          <a:graphicData uri="http://schemas.openxmlformats.org/drawingml/2006/table">
            <a:tbl>
              <a:tblPr firstRow="1" bandRow="1"/>
              <a:tblGrid>
                <a:gridCol w="776703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776703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234648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234648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F46FEC4-80D1-9545-A249-71B97D3402DA}"/>
              </a:ext>
            </a:extLst>
          </p:cNvPr>
          <p:cNvSpPr/>
          <p:nvPr/>
        </p:nvSpPr>
        <p:spPr bwMode="auto">
          <a:xfrm>
            <a:off x="1688128" y="1480400"/>
            <a:ext cx="1944000" cy="5596366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104877" y="2038704"/>
            <a:ext cx="501309" cy="3158303"/>
            <a:chOff x="144780" y="1304764"/>
            <a:chExt cx="501309" cy="3617696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1C97AE3-2CF1-7E46-B73B-2C136BC7079D}"/>
                </a:ext>
              </a:extLst>
            </p:cNvPr>
            <p:cNvGrpSpPr/>
            <p:nvPr/>
          </p:nvGrpSpPr>
          <p:grpSpPr>
            <a:xfrm>
              <a:off x="144780" y="1304764"/>
              <a:ext cx="501309" cy="3617696"/>
              <a:chOff x="590833" y="1199888"/>
              <a:chExt cx="462004" cy="4800426"/>
            </a:xfrm>
          </p:grpSpPr>
          <p:cxnSp>
            <p:nvCxnSpPr>
              <p:cNvPr id="64" name="직선 연결선 112">
                <a:extLst>
                  <a:ext uri="{FF2B5EF4-FFF2-40B4-BE49-F238E27FC236}">
                    <a16:creationId xmlns:a16="http://schemas.microsoft.com/office/drawing/2014/main" id="{7CF2B767-1DCB-C742-8E41-0C1B1FE8C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33" y="6000314"/>
                <a:ext cx="462004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112">
                <a:extLst>
                  <a:ext uri="{FF2B5EF4-FFF2-40B4-BE49-F238E27FC236}">
                    <a16:creationId xmlns:a16="http://schemas.microsoft.com/office/drawing/2014/main" id="{4B79F431-1EA1-2C40-A59F-0377FF07A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33" y="1199888"/>
                <a:ext cx="462004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7155F70-D6A5-AC4B-A9C7-E7951E25A251}"/>
                </a:ext>
              </a:extLst>
            </p:cNvPr>
            <p:cNvGrpSpPr/>
            <p:nvPr/>
          </p:nvGrpSpPr>
          <p:grpSpPr>
            <a:xfrm>
              <a:off x="234377" y="1304764"/>
              <a:ext cx="221214" cy="3617695"/>
              <a:chOff x="4199092" y="1198337"/>
              <a:chExt cx="210589" cy="3286698"/>
            </a:xfrm>
          </p:grpSpPr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BC945AF4-5732-4349-9684-D9900A9E8B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86250" y="1198337"/>
                <a:ext cx="0" cy="1422237"/>
              </a:xfrm>
              <a:prstGeom prst="straightConnector1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752B32CE-0F92-644B-92F8-F39A175097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286250" y="2974475"/>
                <a:ext cx="0" cy="1510560"/>
              </a:xfrm>
              <a:prstGeom prst="straightConnector1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FBF18E2-F082-C14D-9BB8-D47F3FA3CF16}"/>
                  </a:ext>
                </a:extLst>
              </p:cNvPr>
              <p:cNvSpPr txBox="1"/>
              <p:nvPr/>
            </p:nvSpPr>
            <p:spPr>
              <a:xfrm>
                <a:off x="4199092" y="2752474"/>
                <a:ext cx="210589" cy="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Scroll</a:t>
                </a:r>
                <a:endParaRPr lang="ko-KR" altLang="en-US" sz="700" dirty="0" err="1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1645623" y="1350664"/>
            <a:ext cx="2006437" cy="15430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1641230" y="6949818"/>
            <a:ext cx="2006437" cy="154302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1984381" y="5273783"/>
            <a:ext cx="101822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21934C3-A1A2-125F-4D48-EEF838B4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76" y="5320348"/>
            <a:ext cx="108000" cy="108000"/>
          </a:xfrm>
          <a:prstGeom prst="rect">
            <a:avLst/>
          </a:prstGeom>
        </p:spPr>
      </p:pic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1960761" y="556895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1984381" y="5650215"/>
            <a:ext cx="72648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9B3736B-D560-98FF-4F31-FB54775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76" y="5696780"/>
            <a:ext cx="108000" cy="1080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1979866" y="4524673"/>
            <a:ext cx="1503428" cy="14773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800" dirty="0" smtClean="0"/>
              <a:t>특약으로 부족한 보장 꼼꼼하게</a:t>
            </a:r>
            <a:endParaRPr lang="en-US" altLang="ko-KR" sz="8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1933876" y="477516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76" y="4903009"/>
            <a:ext cx="108000" cy="10800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1984381" y="4853629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D148B39-D329-F2E2-7C7C-EB3BC19F01F4}"/>
              </a:ext>
            </a:extLst>
          </p:cNvPr>
          <p:cNvCxnSpPr>
            <a:cxnSpLocks/>
          </p:cNvCxnSpPr>
          <p:nvPr/>
        </p:nvCxnSpPr>
        <p:spPr>
          <a:xfrm>
            <a:off x="1910256" y="516313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24119" y="4832804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88630" y="2503511"/>
            <a:ext cx="1693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1981883" y="342991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945734" y="3178448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보험기간</a:t>
            </a:r>
            <a:endParaRPr lang="ko-KR" altLang="en-US" sz="1600" dirty="0"/>
          </a:p>
        </p:txBody>
      </p:sp>
      <p:sp>
        <p:nvSpPr>
          <p:cNvPr id="86" name="직사각형 85"/>
          <p:cNvSpPr/>
          <p:nvPr/>
        </p:nvSpPr>
        <p:spPr>
          <a:xfrm>
            <a:off x="1945734" y="3603316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643" y="3163664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년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643" y="3598057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 smtClean="0">
                <a:latin typeface="+mn-ea"/>
              </a:rPr>
              <a:t>년납</a:t>
            </a:r>
            <a:r>
              <a:rPr lang="ko-KR" altLang="en-US" sz="700" dirty="0" smtClean="0">
                <a:latin typeface="+mn-ea"/>
              </a:rPr>
              <a:t>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32" y="3213978"/>
            <a:ext cx="108000" cy="108000"/>
          </a:xfrm>
          <a:prstGeom prst="rect">
            <a:avLst/>
          </a:prstGeom>
        </p:spPr>
      </p:pic>
      <p:cxnSp>
        <p:nvCxnSpPr>
          <p:cNvPr id="90" name="직선 연결선 89"/>
          <p:cNvCxnSpPr/>
          <p:nvPr/>
        </p:nvCxnSpPr>
        <p:spPr>
          <a:xfrm>
            <a:off x="1981883" y="3847552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945734" y="4030185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납입방법</a:t>
            </a:r>
            <a:endParaRPr lang="ko-KR" altLang="en-US" sz="1600" dirty="0"/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643" y="4024926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 smtClean="0">
                <a:latin typeface="+mn-ea"/>
              </a:rPr>
              <a:t>년납</a:t>
            </a:r>
            <a:r>
              <a:rPr lang="ko-KR" altLang="en-US" sz="700" dirty="0" smtClean="0">
                <a:latin typeface="+mn-ea"/>
              </a:rPr>
              <a:t>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32" y="3638931"/>
            <a:ext cx="108000" cy="10800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32" y="4066760"/>
            <a:ext cx="108000" cy="108000"/>
          </a:xfrm>
          <a:prstGeom prst="rect">
            <a:avLst/>
          </a:prstGeom>
        </p:spPr>
      </p:pic>
      <p:cxnSp>
        <p:nvCxnSpPr>
          <p:cNvPr id="95" name="직선 연결선 94"/>
          <p:cNvCxnSpPr/>
          <p:nvPr/>
        </p:nvCxnSpPr>
        <p:spPr>
          <a:xfrm>
            <a:off x="1982166" y="342991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926" y="3163664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년     ▼</a:t>
            </a: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926" y="3598057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>
                <a:latin typeface="+mn-ea"/>
              </a:rPr>
              <a:t>년납</a:t>
            </a:r>
            <a:r>
              <a:rPr lang="ko-KR" altLang="en-US" sz="700" dirty="0">
                <a:latin typeface="+mn-ea"/>
              </a:rPr>
              <a:t>   ▼</a:t>
            </a: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15" y="3213978"/>
            <a:ext cx="108000" cy="108000"/>
          </a:xfrm>
          <a:prstGeom prst="rect">
            <a:avLst/>
          </a:prstGeom>
        </p:spPr>
      </p:pic>
      <p:cxnSp>
        <p:nvCxnSpPr>
          <p:cNvPr id="99" name="직선 연결선 98"/>
          <p:cNvCxnSpPr/>
          <p:nvPr/>
        </p:nvCxnSpPr>
        <p:spPr>
          <a:xfrm>
            <a:off x="1982166" y="3847552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926" y="4024926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▼</a:t>
            </a: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15" y="3638931"/>
            <a:ext cx="108000" cy="1080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15" y="4066760"/>
            <a:ext cx="108000" cy="108000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1981883" y="429061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1981883" y="303256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1945734" y="2781097"/>
            <a:ext cx="3513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04643" y="2766313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년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32" y="2816627"/>
            <a:ext cx="108000" cy="108000"/>
          </a:xfrm>
          <a:prstGeom prst="rect">
            <a:avLst/>
          </a:prstGeom>
        </p:spPr>
      </p:pic>
      <p:cxnSp>
        <p:nvCxnSpPr>
          <p:cNvPr id="108" name="직선 연결선 107"/>
          <p:cNvCxnSpPr/>
          <p:nvPr/>
        </p:nvCxnSpPr>
        <p:spPr>
          <a:xfrm>
            <a:off x="1982166" y="303256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892226" y="2766313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</a:t>
            </a:r>
            <a:r>
              <a:rPr lang="ko-KR" altLang="en-US" sz="700" dirty="0">
                <a:latin typeface="+mn-ea"/>
              </a:rPr>
              <a:t>원</a:t>
            </a:r>
            <a:r>
              <a:rPr lang="ko-KR" altLang="en-US" sz="700" dirty="0" smtClean="0">
                <a:latin typeface="+mn-ea"/>
              </a:rPr>
              <a:t>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15" y="2816627"/>
            <a:ext cx="108000" cy="108000"/>
          </a:xfrm>
          <a:prstGeom prst="rect">
            <a:avLst/>
          </a:prstGeom>
        </p:spPr>
      </p:pic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24119" y="5269583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924119" y="5605957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3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1933876" y="591172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1960761" y="5911720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1956355" y="6016906"/>
            <a:ext cx="1446107" cy="2140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:a16="http://schemas.microsoft.com/office/drawing/2014/main" id="{5F46FEC4-80D1-9545-A249-71B97D3402DA}"/>
              </a:ext>
            </a:extLst>
          </p:cNvPr>
          <p:cNvSpPr/>
          <p:nvPr/>
        </p:nvSpPr>
        <p:spPr bwMode="auto">
          <a:xfrm>
            <a:off x="6423281" y="1510232"/>
            <a:ext cx="1944000" cy="4740042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50" y="1595862"/>
            <a:ext cx="108000" cy="1080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426902" y="1803464"/>
            <a:ext cx="1947898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특약으로 부족한 보장 꼼꼼하게</a:t>
            </a:r>
            <a:endParaRPr lang="en-US" altLang="ko-KR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6529021" y="2125428"/>
            <a:ext cx="16212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고객님께 꼭 필요한 보장 </a:t>
            </a:r>
            <a:r>
              <a:rPr lang="ko-KR" altLang="en-US" sz="600" b="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원한느</a:t>
            </a:r>
            <a:r>
              <a:rPr lang="ko-KR" altLang="en-US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조건으로</a:t>
            </a:r>
            <a:endParaRPr lang="en-US" altLang="ko-KR" sz="600" b="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꼼꼼하게 준비해 보세요 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6515450" y="5725423"/>
            <a:ext cx="1728000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적용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616928" y="711464"/>
            <a:ext cx="136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70" dirty="0" smtClean="0"/>
              <a:t>특약모두보기</a:t>
            </a:r>
            <a:endParaRPr lang="ko-KR" altLang="en-US" sz="1600" b="1" spc="-7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6638325" y="3040134"/>
            <a:ext cx="101822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21934C3-A1A2-125F-4D48-EEF838B4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3086699"/>
            <a:ext cx="108000" cy="108000"/>
          </a:xfrm>
          <a:prstGeom prst="rect">
            <a:avLst/>
          </a:prstGeom>
        </p:spPr>
      </p:pic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6660885" y="333530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6638325" y="3416566"/>
            <a:ext cx="72648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9B3736B-D560-98FF-4F31-FB54775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3463131"/>
            <a:ext cx="108000" cy="108000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6587820" y="2541515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2669360"/>
            <a:ext cx="108000" cy="108000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6638325" y="2619980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9D148B39-D329-F2E2-7C7C-EB3BC19F01F4}"/>
              </a:ext>
            </a:extLst>
          </p:cNvPr>
          <p:cNvCxnSpPr>
            <a:cxnSpLocks/>
          </p:cNvCxnSpPr>
          <p:nvPr/>
        </p:nvCxnSpPr>
        <p:spPr>
          <a:xfrm>
            <a:off x="6610380" y="292948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2599155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3035934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3372308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3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6660885" y="3678071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6638325" y="4203002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요양병원입원특약</a:t>
            </a:r>
            <a:endParaRPr lang="ko-KR" altLang="en-US" sz="1600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E21934C3-A1A2-125F-4D48-EEF838B4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4249567"/>
            <a:ext cx="108000" cy="108000"/>
          </a:xfrm>
          <a:prstGeom prst="rect">
            <a:avLst/>
          </a:prstGeom>
        </p:spPr>
      </p:pic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6660885" y="449817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6638325" y="4579434"/>
            <a:ext cx="11849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표적항암약무렇가치료특약</a:t>
            </a:r>
            <a:endParaRPr lang="ko-KR" altLang="en-US" sz="16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F9B3736B-D560-98FF-4F31-FB54775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4625999"/>
            <a:ext cx="108000" cy="108000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6587820" y="3704383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20" y="3832228"/>
            <a:ext cx="108000" cy="108000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6638325" y="3782848"/>
            <a:ext cx="11015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급성심근경색증진단특약</a:t>
            </a:r>
            <a:endParaRPr lang="ko-KR" altLang="en-US" sz="1600" dirty="0"/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9D148B39-D329-F2E2-7C7C-EB3BC19F01F4}"/>
              </a:ext>
            </a:extLst>
          </p:cNvPr>
          <p:cNvCxnSpPr>
            <a:cxnSpLocks/>
          </p:cNvCxnSpPr>
          <p:nvPr/>
        </p:nvCxnSpPr>
        <p:spPr>
          <a:xfrm>
            <a:off x="6610380" y="4092356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3762023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4198802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7679659" y="4535176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3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6660885" y="484093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933877" y="711464"/>
            <a:ext cx="136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70" dirty="0" smtClean="0"/>
              <a:t>가입조건선택</a:t>
            </a:r>
            <a:endParaRPr lang="ko-KR" altLang="en-US" sz="1600" b="1" spc="-70" dirty="0"/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8590"/>
              </p:ext>
            </p:extLst>
          </p:nvPr>
        </p:nvGraphicFramePr>
        <p:xfrm>
          <a:off x="4226863" y="2093680"/>
          <a:ext cx="1745802" cy="6030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61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3952033021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  <a:gridCol w="443247">
                  <a:extLst>
                    <a:ext uri="{9D8B030D-6E8A-4147-A177-3AD203B41FA5}">
                      <a16:colId xmlns:a16="http://schemas.microsoft.com/office/drawing/2014/main" val="2932043293"/>
                    </a:ext>
                  </a:extLst>
                </a:gridCol>
              </a:tblGrid>
              <a:tr h="308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표준</a:t>
                      </a:r>
                      <a:endParaRPr lang="ko-KR" altLang="en-US" sz="700" b="1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비흡연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건강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슈퍼건강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5722338"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39395"/>
              </p:ext>
            </p:extLst>
          </p:nvPr>
        </p:nvGraphicFramePr>
        <p:xfrm>
          <a:off x="4347395" y="7569512"/>
          <a:ext cx="1553406" cy="469296"/>
        </p:xfrm>
        <a:graphic>
          <a:graphicData uri="http://schemas.openxmlformats.org/drawingml/2006/table">
            <a:tbl>
              <a:tblPr firstRow="1" bandRow="1"/>
              <a:tblGrid>
                <a:gridCol w="776703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776703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234648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234648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5F46FEC4-80D1-9545-A249-71B97D3402DA}"/>
              </a:ext>
            </a:extLst>
          </p:cNvPr>
          <p:cNvSpPr/>
          <p:nvPr/>
        </p:nvSpPr>
        <p:spPr bwMode="auto">
          <a:xfrm>
            <a:off x="4107325" y="1480400"/>
            <a:ext cx="1944000" cy="687983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4064820" y="1350664"/>
            <a:ext cx="2006437" cy="154302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4079592" y="8232055"/>
            <a:ext cx="2006437" cy="154302"/>
          </a:xfrm>
          <a:prstGeom prst="rect">
            <a:avLst/>
          </a:prstGeom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403578" y="5273783"/>
            <a:ext cx="101822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E21934C3-A1A2-125F-4D48-EEF838B4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73" y="5320348"/>
            <a:ext cx="108000" cy="108000"/>
          </a:xfrm>
          <a:prstGeom prst="rect">
            <a:avLst/>
          </a:prstGeom>
        </p:spPr>
      </p:pic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4379958" y="556895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403578" y="5650215"/>
            <a:ext cx="72648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F9B3736B-D560-98FF-4F31-FB54775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73" y="5696780"/>
            <a:ext cx="108000" cy="1080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4399063" y="4524673"/>
            <a:ext cx="1503428" cy="14773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800" dirty="0" smtClean="0"/>
              <a:t>특약으로 부족한 보장 꼼꼼하게</a:t>
            </a:r>
            <a:endParaRPr lang="en-US" altLang="ko-KR" sz="800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4353073" y="4775164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73" y="4903009"/>
            <a:ext cx="108000" cy="108000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4403578" y="4853629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9D148B39-D329-F2E2-7C7C-EB3BC19F01F4}"/>
              </a:ext>
            </a:extLst>
          </p:cNvPr>
          <p:cNvCxnSpPr>
            <a:cxnSpLocks/>
          </p:cNvCxnSpPr>
          <p:nvPr/>
        </p:nvCxnSpPr>
        <p:spPr>
          <a:xfrm>
            <a:off x="4329453" y="516313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43316" y="4832804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307827" y="2503511"/>
            <a:ext cx="1693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cxnSp>
        <p:nvCxnSpPr>
          <p:cNvPr id="166" name="직선 연결선 165"/>
          <p:cNvCxnSpPr/>
          <p:nvPr/>
        </p:nvCxnSpPr>
        <p:spPr>
          <a:xfrm>
            <a:off x="4401080" y="342991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4364931" y="3178448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보험기간</a:t>
            </a:r>
            <a:endParaRPr lang="ko-KR" altLang="en-US" sz="1600" dirty="0"/>
          </a:p>
        </p:txBody>
      </p:sp>
      <p:sp>
        <p:nvSpPr>
          <p:cNvPr id="169" name="직사각형 168"/>
          <p:cNvSpPr/>
          <p:nvPr/>
        </p:nvSpPr>
        <p:spPr>
          <a:xfrm>
            <a:off x="4364931" y="3603316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3840" y="3163664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년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3840" y="3598057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 smtClean="0">
                <a:latin typeface="+mn-ea"/>
              </a:rPr>
              <a:t>년납</a:t>
            </a:r>
            <a:r>
              <a:rPr lang="ko-KR" altLang="en-US" sz="700" dirty="0" smtClean="0">
                <a:latin typeface="+mn-ea"/>
              </a:rPr>
              <a:t>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29" y="3213978"/>
            <a:ext cx="108000" cy="108000"/>
          </a:xfrm>
          <a:prstGeom prst="rect">
            <a:avLst/>
          </a:prstGeom>
        </p:spPr>
      </p:pic>
      <p:cxnSp>
        <p:nvCxnSpPr>
          <p:cNvPr id="173" name="직선 연결선 172"/>
          <p:cNvCxnSpPr/>
          <p:nvPr/>
        </p:nvCxnSpPr>
        <p:spPr>
          <a:xfrm>
            <a:off x="4401080" y="3847552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4364931" y="4030185"/>
            <a:ext cx="51809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납입방법</a:t>
            </a:r>
            <a:endParaRPr lang="ko-KR" altLang="en-US" sz="1600" dirty="0"/>
          </a:p>
        </p:txBody>
      </p:sp>
      <p:sp>
        <p:nvSpPr>
          <p:cNvPr id="175" name="모서리가 둥근 직사각형 174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3840" y="4024926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 smtClean="0">
                <a:latin typeface="+mn-ea"/>
              </a:rPr>
              <a:t>년납</a:t>
            </a:r>
            <a:r>
              <a:rPr lang="ko-KR" altLang="en-US" sz="700" dirty="0" smtClean="0">
                <a:latin typeface="+mn-ea"/>
              </a:rPr>
              <a:t>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29" y="3638931"/>
            <a:ext cx="108000" cy="108000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29" y="4066760"/>
            <a:ext cx="108000" cy="108000"/>
          </a:xfrm>
          <a:prstGeom prst="rect">
            <a:avLst/>
          </a:prstGeom>
        </p:spPr>
      </p:pic>
      <p:cxnSp>
        <p:nvCxnSpPr>
          <p:cNvPr id="178" name="직선 연결선 177"/>
          <p:cNvCxnSpPr/>
          <p:nvPr/>
        </p:nvCxnSpPr>
        <p:spPr>
          <a:xfrm>
            <a:off x="4401363" y="3429919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4123" y="3163664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년     ▼</a:t>
            </a: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4123" y="3598057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>
                <a:latin typeface="+mn-ea"/>
              </a:rPr>
              <a:t>년납</a:t>
            </a:r>
            <a:r>
              <a:rPr lang="ko-KR" altLang="en-US" sz="700" dirty="0">
                <a:latin typeface="+mn-ea"/>
              </a:rPr>
              <a:t>   ▼</a:t>
            </a:r>
          </a:p>
        </p:txBody>
      </p:sp>
      <p:pic>
        <p:nvPicPr>
          <p:cNvPr id="181" name="그림 18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12" y="3213978"/>
            <a:ext cx="108000" cy="108000"/>
          </a:xfrm>
          <a:prstGeom prst="rect">
            <a:avLst/>
          </a:prstGeom>
        </p:spPr>
      </p:pic>
      <p:cxnSp>
        <p:nvCxnSpPr>
          <p:cNvPr id="182" name="직선 연결선 181"/>
          <p:cNvCxnSpPr/>
          <p:nvPr/>
        </p:nvCxnSpPr>
        <p:spPr>
          <a:xfrm>
            <a:off x="4401363" y="3847552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4123" y="4024926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▼</a:t>
            </a: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12" y="3638931"/>
            <a:ext cx="108000" cy="108000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12" y="4066760"/>
            <a:ext cx="108000" cy="108000"/>
          </a:xfrm>
          <a:prstGeom prst="rect">
            <a:avLst/>
          </a:prstGeom>
        </p:spPr>
      </p:pic>
      <p:cxnSp>
        <p:nvCxnSpPr>
          <p:cNvPr id="194" name="직선 연결선 193"/>
          <p:cNvCxnSpPr/>
          <p:nvPr/>
        </p:nvCxnSpPr>
        <p:spPr>
          <a:xfrm>
            <a:off x="4401080" y="429061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/>
          <p:nvPr/>
        </p:nvCxnSpPr>
        <p:spPr>
          <a:xfrm>
            <a:off x="4401080" y="303256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직사각형 195"/>
          <p:cNvSpPr/>
          <p:nvPr/>
        </p:nvSpPr>
        <p:spPr>
          <a:xfrm>
            <a:off x="4364931" y="2781097"/>
            <a:ext cx="3513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23840" y="2766313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smtClean="0">
                <a:latin typeface="+mn-ea"/>
              </a:rPr>
              <a:t>년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29" y="2816627"/>
            <a:ext cx="108000" cy="108000"/>
          </a:xfrm>
          <a:prstGeom prst="rect">
            <a:avLst/>
          </a:prstGeom>
        </p:spPr>
      </p:pic>
      <p:cxnSp>
        <p:nvCxnSpPr>
          <p:cNvPr id="199" name="직선 연결선 198"/>
          <p:cNvCxnSpPr/>
          <p:nvPr/>
        </p:nvCxnSpPr>
        <p:spPr>
          <a:xfrm>
            <a:off x="4401363" y="3032568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모서리가 둥근 직사각형 19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11423" y="2766313"/>
            <a:ext cx="566964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</a:t>
            </a:r>
            <a:r>
              <a:rPr lang="ko-KR" altLang="en-US" sz="700" dirty="0">
                <a:latin typeface="+mn-ea"/>
              </a:rPr>
              <a:t>원</a:t>
            </a:r>
            <a:r>
              <a:rPr lang="ko-KR" altLang="en-US" sz="700" dirty="0" smtClean="0">
                <a:latin typeface="+mn-ea"/>
              </a:rPr>
              <a:t>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12" y="2816627"/>
            <a:ext cx="108000" cy="108000"/>
          </a:xfrm>
          <a:prstGeom prst="rect">
            <a:avLst/>
          </a:prstGeom>
        </p:spPr>
      </p:pic>
      <p:sp>
        <p:nvSpPr>
          <p:cNvPr id="202" name="모서리가 둥근 직사각형 20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43316" y="5269583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3" name="모서리가 둥근 직사각형 20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43316" y="5605957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3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4353073" y="7150760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sp>
        <p:nvSpPr>
          <p:cNvPr id="215" name="모서리가 둥근 직사각형 21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4375552" y="7199252"/>
            <a:ext cx="1446107" cy="2140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353074" y="711464"/>
            <a:ext cx="136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70" dirty="0" smtClean="0"/>
              <a:t>가입조건선택</a:t>
            </a:r>
            <a:endParaRPr lang="ko-KR" altLang="en-US" sz="1600" b="1" spc="-70" dirty="0"/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4366480" y="5913897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343920" y="6438828"/>
            <a:ext cx="85151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요양병원입원특약</a:t>
            </a:r>
            <a:endParaRPr lang="ko-KR" altLang="en-US" sz="1600" dirty="0"/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E21934C3-A1A2-125F-4D48-EEF838B42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15" y="6485393"/>
            <a:ext cx="108000" cy="108000"/>
          </a:xfrm>
          <a:prstGeom prst="rect">
            <a:avLst/>
          </a:prstGeom>
        </p:spPr>
      </p:pic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4366480" y="6734003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343920" y="6815260"/>
            <a:ext cx="11849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표적항암약무렇가치료특약</a:t>
            </a:r>
            <a:endParaRPr lang="ko-KR" altLang="en-US" sz="1600" dirty="0"/>
          </a:p>
        </p:txBody>
      </p:sp>
      <p:pic>
        <p:nvPicPr>
          <p:cNvPr id="222" name="그림 221">
            <a:extLst>
              <a:ext uri="{FF2B5EF4-FFF2-40B4-BE49-F238E27FC236}">
                <a16:creationId xmlns:a16="http://schemas.microsoft.com/office/drawing/2014/main" id="{F9B3736B-D560-98FF-4F31-FB54775F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15" y="6861825"/>
            <a:ext cx="108000" cy="108000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4293415" y="5940209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/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15" y="6068054"/>
            <a:ext cx="108000" cy="108000"/>
          </a:xfrm>
          <a:prstGeom prst="rect">
            <a:avLst/>
          </a:prstGeom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4343920" y="6018674"/>
            <a:ext cx="11015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급성심근경색증진단특약</a:t>
            </a:r>
            <a:endParaRPr lang="ko-KR" altLang="en-US" sz="1600" dirty="0"/>
          </a:p>
        </p:txBody>
      </p: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9D148B39-D329-F2E2-7C7C-EB3BC19F01F4}"/>
              </a:ext>
            </a:extLst>
          </p:cNvPr>
          <p:cNvCxnSpPr>
            <a:cxnSpLocks/>
          </p:cNvCxnSpPr>
          <p:nvPr/>
        </p:nvCxnSpPr>
        <p:spPr>
          <a:xfrm>
            <a:off x="4315975" y="6328182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모서리가 둥근 직사각형 22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85254" y="5997849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228" name="모서리가 둥근 직사각형 22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85254" y="6434628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</a:t>
            </a:r>
            <a:r>
              <a:rPr lang="en-US" altLang="ko-KR" sz="600" dirty="0" smtClean="0">
                <a:latin typeface="+mn-ea"/>
              </a:rPr>
              <a:t>5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229" name="모서리가 둥근 직사각형 22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385254" y="6771002"/>
            <a:ext cx="568800" cy="21600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600" dirty="0">
                <a:latin typeface="+mn-ea"/>
              </a:rPr>
              <a:t> 3</a:t>
            </a:r>
            <a:r>
              <a:rPr lang="ko-KR" altLang="en-US" sz="600" dirty="0" smtClean="0">
                <a:latin typeface="+mn-ea"/>
              </a:rPr>
              <a:t>천만원  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1FAE84C7-CB8A-8803-5C46-8A63A888F1D8}"/>
              </a:ext>
            </a:extLst>
          </p:cNvPr>
          <p:cNvCxnSpPr>
            <a:cxnSpLocks/>
          </p:cNvCxnSpPr>
          <p:nvPr/>
        </p:nvCxnSpPr>
        <p:spPr>
          <a:xfrm>
            <a:off x="4366480" y="7076765"/>
            <a:ext cx="152253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7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61971"/>
              </p:ext>
            </p:extLst>
          </p:nvPr>
        </p:nvGraphicFramePr>
        <p:xfrm>
          <a:off x="505572" y="4423205"/>
          <a:ext cx="2220210" cy="811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337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14102">
                  <a:extLst>
                    <a:ext uri="{9D8B030D-6E8A-4147-A177-3AD203B41FA5}">
                      <a16:colId xmlns:a16="http://schemas.microsoft.com/office/drawing/2014/main" val="422846197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74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표준체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비흡연체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건강체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636880"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가입조건선택 및 보험료계산결과</a:t>
            </a:r>
            <a:r>
              <a:rPr lang="en-US" altLang="ko-KR" dirty="0" smtClean="0"/>
              <a:t>(</a:t>
            </a:r>
            <a:r>
              <a:rPr lang="en-US" altLang="ko-KR" b="1" dirty="0">
                <a:solidFill>
                  <a:srgbClr val="0000FF"/>
                </a:solidFill>
              </a:rPr>
              <a:t>Case. </a:t>
            </a:r>
            <a:r>
              <a:rPr lang="ko-KR" altLang="en-US" b="1" dirty="0" err="1">
                <a:solidFill>
                  <a:srgbClr val="0000FF"/>
                </a:solidFill>
              </a:rPr>
              <a:t>담보등</a:t>
            </a:r>
            <a:r>
              <a:rPr lang="ko-KR" altLang="en-US" b="1" dirty="0">
                <a:solidFill>
                  <a:srgbClr val="0000FF"/>
                </a:solidFill>
              </a:rPr>
              <a:t> 조건 </a:t>
            </a:r>
            <a:r>
              <a:rPr lang="ko-KR" altLang="en-US" b="1" dirty="0" err="1" smtClean="0">
                <a:solidFill>
                  <a:srgbClr val="0000FF"/>
                </a:solidFill>
              </a:rPr>
              <a:t>변경시</a:t>
            </a:r>
            <a:r>
              <a:rPr lang="ko-KR" altLang="en-US" b="1" dirty="0" smtClean="0">
                <a:solidFill>
                  <a:srgbClr val="0000FF"/>
                </a:solidFill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</a:rPr>
              <a:t>) -</a:t>
            </a:r>
            <a:r>
              <a:rPr lang="ko-KR" altLang="en-US" b="1" dirty="0" err="1" smtClean="0">
                <a:solidFill>
                  <a:srgbClr val="0000FF"/>
                </a:solidFill>
              </a:rPr>
              <a:t>공통적용</a:t>
            </a:r>
            <a:r>
              <a:rPr lang="ko-KR" altLang="en-US" b="1" dirty="0">
                <a:solidFill>
                  <a:srgbClr val="0000FF"/>
                </a:solidFill>
              </a:rPr>
              <a:t/>
            </a:r>
            <a:br>
              <a:rPr lang="ko-KR" altLang="en-US" b="1" dirty="0">
                <a:solidFill>
                  <a:srgbClr val="0000FF"/>
                </a:solidFill>
              </a:rPr>
            </a:b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mtClean="0"/>
              <a:t>보험상품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보험상품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grpSp>
        <p:nvGrpSpPr>
          <p:cNvPr id="183" name="그룹 182"/>
          <p:cNvGrpSpPr/>
          <p:nvPr/>
        </p:nvGrpSpPr>
        <p:grpSpPr>
          <a:xfrm>
            <a:off x="2914287" y="1433196"/>
            <a:ext cx="501309" cy="3617696"/>
            <a:chOff x="144780" y="1304764"/>
            <a:chExt cx="501309" cy="3617696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C1C97AE3-2CF1-7E46-B73B-2C136BC7079D}"/>
                </a:ext>
              </a:extLst>
            </p:cNvPr>
            <p:cNvGrpSpPr/>
            <p:nvPr/>
          </p:nvGrpSpPr>
          <p:grpSpPr>
            <a:xfrm>
              <a:off x="144780" y="1304764"/>
              <a:ext cx="501309" cy="3617696"/>
              <a:chOff x="590833" y="1199888"/>
              <a:chExt cx="462004" cy="4800426"/>
            </a:xfrm>
          </p:grpSpPr>
          <p:cxnSp>
            <p:nvCxnSpPr>
              <p:cNvPr id="189" name="직선 연결선 112">
                <a:extLst>
                  <a:ext uri="{FF2B5EF4-FFF2-40B4-BE49-F238E27FC236}">
                    <a16:creationId xmlns:a16="http://schemas.microsoft.com/office/drawing/2014/main" id="{7CF2B767-1DCB-C742-8E41-0C1B1FE8C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33" y="6000314"/>
                <a:ext cx="462004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12">
                <a:extLst>
                  <a:ext uri="{FF2B5EF4-FFF2-40B4-BE49-F238E27FC236}">
                    <a16:creationId xmlns:a16="http://schemas.microsoft.com/office/drawing/2014/main" id="{4B79F431-1EA1-2C40-A59F-0377FF07A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833" y="1199888"/>
                <a:ext cx="462004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47155F70-D6A5-AC4B-A9C7-E7951E25A251}"/>
                </a:ext>
              </a:extLst>
            </p:cNvPr>
            <p:cNvGrpSpPr/>
            <p:nvPr/>
          </p:nvGrpSpPr>
          <p:grpSpPr>
            <a:xfrm>
              <a:off x="234377" y="1304764"/>
              <a:ext cx="221214" cy="3617695"/>
              <a:chOff x="4199092" y="1198337"/>
              <a:chExt cx="210589" cy="3286698"/>
            </a:xfrm>
          </p:grpSpPr>
          <p:cxnSp>
            <p:nvCxnSpPr>
              <p:cNvPr id="186" name="직선 화살표 연결선 185">
                <a:extLst>
                  <a:ext uri="{FF2B5EF4-FFF2-40B4-BE49-F238E27FC236}">
                    <a16:creationId xmlns:a16="http://schemas.microsoft.com/office/drawing/2014/main" id="{BC945AF4-5732-4349-9684-D9900A9E8B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286250" y="1198337"/>
                <a:ext cx="0" cy="1422237"/>
              </a:xfrm>
              <a:prstGeom prst="straightConnector1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752B32CE-0F92-644B-92F8-F39A175097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286250" y="2974475"/>
                <a:ext cx="0" cy="1510560"/>
              </a:xfrm>
              <a:prstGeom prst="straightConnector1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 type="arrow"/>
              </a:ln>
              <a:effectLst/>
            </p:spPr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FBF18E2-F082-C14D-9BB8-D47F3FA3CF16}"/>
                  </a:ext>
                </a:extLst>
              </p:cNvPr>
              <p:cNvSpPr txBox="1"/>
              <p:nvPr/>
            </p:nvSpPr>
            <p:spPr>
              <a:xfrm>
                <a:off x="4199092" y="2752474"/>
                <a:ext cx="210589" cy="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  <a:buSzPct val="100000"/>
                </a:pPr>
                <a:r>
                  <a:rPr lang="en-US" altLang="ko-KR" sz="7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Scroll</a:t>
                </a:r>
                <a:endParaRPr lang="ko-KR" altLang="en-US" sz="700" dirty="0" err="1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205" name="직사각형 204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207" name="직사각형 206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8091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</a:t>
            </a:r>
            <a:r>
              <a:rPr lang="ko-KR" altLang="en-US" sz="800" dirty="0"/>
              <a:t>남성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sp>
        <p:nvSpPr>
          <p:cNvPr id="230" name="모서리가 둥근 직사각형 229">
            <a:extLst>
              <a:ext uri="{FF2B5EF4-FFF2-40B4-BE49-F238E27FC236}">
                <a16:creationId xmlns:a16="http://schemas.microsoft.com/office/drawing/2014/main" id="{5F46FEC4-80D1-9545-A249-71B97D3402DA}"/>
              </a:ext>
            </a:extLst>
          </p:cNvPr>
          <p:cNvSpPr/>
          <p:nvPr/>
        </p:nvSpPr>
        <p:spPr bwMode="auto">
          <a:xfrm>
            <a:off x="4666803" y="2728952"/>
            <a:ext cx="1944000" cy="829789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31" name="직선 연결선 112">
            <a:extLst>
              <a:ext uri="{FF2B5EF4-FFF2-40B4-BE49-F238E27FC236}">
                <a16:creationId xmlns:a16="http://schemas.microsoft.com/office/drawing/2014/main" id="{7CF2B767-1DCB-C742-8E41-0C1B1FE8CB53}"/>
              </a:ext>
            </a:extLst>
          </p:cNvPr>
          <p:cNvCxnSpPr>
            <a:cxnSpLocks/>
          </p:cNvCxnSpPr>
          <p:nvPr/>
        </p:nvCxnSpPr>
        <p:spPr>
          <a:xfrm>
            <a:off x="4329378" y="1816589"/>
            <a:ext cx="50130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EFBF18E2-F082-C14D-9BB8-D47F3FA3CF16}"/>
              </a:ext>
            </a:extLst>
          </p:cNvPr>
          <p:cNvSpPr txBox="1"/>
          <p:nvPr/>
        </p:nvSpPr>
        <p:spPr>
          <a:xfrm>
            <a:off x="4344004" y="1497217"/>
            <a:ext cx="3334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Bottom </a:t>
            </a:r>
            <a:b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Sticky</a:t>
            </a:r>
            <a:endParaRPr lang="ko-KR" altLang="en-US" sz="700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789624" y="1502481"/>
            <a:ext cx="17280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pc="-70" dirty="0" err="1">
                <a:solidFill>
                  <a:schemeClr val="bg1"/>
                </a:solidFill>
                <a:latin typeface="+mn-ea"/>
              </a:rPr>
              <a:t>월보험료</a:t>
            </a:r>
            <a:r>
              <a:rPr lang="ko-KR" altLang="en-US" sz="800" spc="-7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b="1" spc="-50" dirty="0" smtClean="0">
                <a:solidFill>
                  <a:schemeClr val="bg1"/>
                </a:solidFill>
                <a:latin typeface="+mn-ea"/>
              </a:rPr>
              <a:t>30,000</a:t>
            </a:r>
            <a:r>
              <a:rPr lang="en-US" altLang="ko-KR" sz="800" spc="-7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70" dirty="0">
                <a:solidFill>
                  <a:schemeClr val="bg1"/>
                </a:solidFill>
                <a:latin typeface="+mn-ea"/>
              </a:rPr>
              <a:t>원</a:t>
            </a:r>
            <a:r>
              <a:rPr lang="ko-KR" altLang="en-US" sz="800" spc="-7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spc="-70" dirty="0">
                <a:solidFill>
                  <a:schemeClr val="bg1"/>
                </a:solidFill>
                <a:latin typeface="+mn-ea"/>
              </a:rPr>
              <a:t>가입하기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4595290" y="2260746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00FF"/>
                </a:solidFill>
              </a:rPr>
              <a:t>Case. </a:t>
            </a:r>
            <a:r>
              <a:rPr lang="ko-KR" altLang="en-US" sz="800" b="1" dirty="0">
                <a:solidFill>
                  <a:srgbClr val="0000FF"/>
                </a:solidFill>
              </a:rPr>
              <a:t>담보등 조건 변경시</a:t>
            </a:r>
          </a:p>
        </p:txBody>
      </p:sp>
      <p:pic>
        <p:nvPicPr>
          <p:cNvPr id="235" name="Picture 2" descr="챗봇 - 무료 과학 기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52" y="1159593"/>
            <a:ext cx="322282" cy="3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6" name="직선 연결선 112">
            <a:extLst>
              <a:ext uri="{FF2B5EF4-FFF2-40B4-BE49-F238E27FC236}">
                <a16:creationId xmlns:a16="http://schemas.microsoft.com/office/drawing/2014/main" id="{7CF2B767-1DCB-C742-8E41-0C1B1FE8CB53}"/>
              </a:ext>
            </a:extLst>
          </p:cNvPr>
          <p:cNvCxnSpPr>
            <a:cxnSpLocks/>
          </p:cNvCxnSpPr>
          <p:nvPr/>
        </p:nvCxnSpPr>
        <p:spPr>
          <a:xfrm>
            <a:off x="4329378" y="3507379"/>
            <a:ext cx="50130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EFBF18E2-F082-C14D-9BB8-D47F3FA3CF16}"/>
              </a:ext>
            </a:extLst>
          </p:cNvPr>
          <p:cNvSpPr txBox="1"/>
          <p:nvPr/>
        </p:nvSpPr>
        <p:spPr>
          <a:xfrm>
            <a:off x="4344004" y="3188007"/>
            <a:ext cx="3334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  <a:buSzPct val="100000"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Bottom </a:t>
            </a:r>
            <a:b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</a:b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Sticky</a:t>
            </a:r>
            <a:endParaRPr lang="ko-KR" altLang="en-US" sz="700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8" name="모서리가 둥근 직사각형 23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789624" y="3193271"/>
            <a:ext cx="17280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pc="-70" dirty="0" smtClean="0">
                <a:solidFill>
                  <a:schemeClr val="bg1"/>
                </a:solidFill>
                <a:latin typeface="+mn-ea"/>
              </a:rPr>
              <a:t>다시 계산하기</a:t>
            </a:r>
            <a:endParaRPr lang="ko-KR" altLang="en-US" sz="700" spc="-7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39" name="그림 238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4634446" y="2605345"/>
            <a:ext cx="2006437" cy="154302"/>
          </a:xfrm>
          <a:prstGeom prst="rect">
            <a:avLst/>
          </a:prstGeom>
        </p:spPr>
      </p:pic>
      <p:pic>
        <p:nvPicPr>
          <p:cNvPr id="240" name="Picture 2" descr="챗봇 - 무료 과학 기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752" y="2850383"/>
            <a:ext cx="322282" cy="3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1" name="직선 연결선 112">
            <a:extLst>
              <a:ext uri="{FF2B5EF4-FFF2-40B4-BE49-F238E27FC236}">
                <a16:creationId xmlns:a16="http://schemas.microsoft.com/office/drawing/2014/main" id="{7CF2B767-1DCB-C742-8E41-0C1B1FE8CB53}"/>
              </a:ext>
            </a:extLst>
          </p:cNvPr>
          <p:cNvCxnSpPr>
            <a:cxnSpLocks/>
          </p:cNvCxnSpPr>
          <p:nvPr/>
        </p:nvCxnSpPr>
        <p:spPr>
          <a:xfrm>
            <a:off x="4329378" y="2837117"/>
            <a:ext cx="50130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그림 241"/>
          <p:cNvPicPr>
            <a:picLocks noChangeAspect="1"/>
          </p:cNvPicPr>
          <p:nvPr/>
        </p:nvPicPr>
        <p:blipFill>
          <a:blip r:embed="rId3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46" y="3245258"/>
            <a:ext cx="213323" cy="163279"/>
          </a:xfrm>
          <a:prstGeom prst="rect">
            <a:avLst/>
          </a:prstGeom>
          <a:ln>
            <a:noFill/>
          </a:ln>
        </p:spPr>
      </p:pic>
      <p:sp>
        <p:nvSpPr>
          <p:cNvPr id="65" name="TextBox 64"/>
          <p:cNvSpPr txBox="1"/>
          <p:nvPr/>
        </p:nvSpPr>
        <p:spPr>
          <a:xfrm>
            <a:off x="672979" y="4640713"/>
            <a:ext cx="1919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66" name="직사각형 65"/>
          <p:cNvSpPr/>
          <p:nvPr/>
        </p:nvSpPr>
        <p:spPr>
          <a:xfrm>
            <a:off x="761040" y="4943431"/>
            <a:ext cx="5828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6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81" y="4953829"/>
            <a:ext cx="179136" cy="179136"/>
          </a:xfrm>
          <a:prstGeom prst="rect">
            <a:avLst/>
          </a:prstGeom>
        </p:spPr>
      </p:pic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713516" y="4929973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억원   </a:t>
            </a:r>
            <a:r>
              <a:rPr lang="ko-KR" altLang="en-US" sz="700" dirty="0" smtClean="0">
                <a:latin typeface="+mn-ea"/>
              </a:rPr>
              <a:t>          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B4E2B057-A538-114B-B84A-CDD85D05B8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532244" y="5069246"/>
            <a:ext cx="2201140" cy="1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</a:t>
            </a:r>
            <a:r>
              <a:rPr lang="ko-KR" altLang="en-US" spc="-70" dirty="0" smtClean="0"/>
              <a:t>전</a:t>
            </a:r>
            <a:r>
              <a:rPr lang="en-US" altLang="ko-KR" spc="-70" dirty="0" smtClean="0"/>
              <a:t>)  </a:t>
            </a:r>
            <a:r>
              <a:rPr lang="ko-KR" altLang="en-US" spc="-70" dirty="0"/>
              <a:t>암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A_OP07IC021300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무배당 착한 </a:t>
            </a:r>
            <a:r>
              <a:rPr lang="ko-KR" altLang="en-US" dirty="0" err="1" smtClean="0"/>
              <a:t>암보험</a:t>
            </a:r>
            <a:r>
              <a:rPr lang="en-US" altLang="ko-KR" dirty="0" smtClean="0"/>
              <a:t>I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46474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암보장개시일  이후 암으로 </a:t>
            </a:r>
            <a:r>
              <a:rPr lang="ko-KR" altLang="en-US" sz="700" b="0" spc="-70" dirty="0" err="1" smtClean="0"/>
              <a:t>진단확정되었을</a:t>
            </a:r>
            <a:r>
              <a:rPr lang="ko-KR" altLang="en-US" sz="700" b="0" spc="-70" dirty="0" smtClean="0"/>
              <a:t> 경우 보험료 납입 면제</a:t>
            </a:r>
            <a:r>
              <a:rPr lang="en-US" altLang="ko-KR" sz="700" b="0" spc="-70" dirty="0"/>
              <a:t> </a:t>
            </a:r>
            <a:r>
              <a:rPr lang="en-US" altLang="ko-KR" sz="700" b="0" spc="-70" dirty="0" smtClean="0"/>
              <a:t>( </a:t>
            </a:r>
            <a:r>
              <a:rPr lang="ko-KR" altLang="en-US" sz="700" b="0" spc="-70" dirty="0" smtClean="0"/>
              <a:t>유방암 및 남녀생식기암 제외</a:t>
            </a:r>
            <a:r>
              <a:rPr lang="en-US" altLang="ko-KR" sz="700" b="0" spc="-7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경제상황에 맞게 </a:t>
            </a:r>
            <a:r>
              <a:rPr lang="ko-KR" altLang="en-US" sz="700" b="0" spc="-70" dirty="0" err="1" smtClean="0"/>
              <a:t>가입유형</a:t>
            </a:r>
            <a:r>
              <a:rPr lang="ko-KR" altLang="en-US" sz="700" b="0" spc="-70" dirty="0" smtClean="0"/>
              <a:t> 선택 가능</a:t>
            </a:r>
            <a:endParaRPr lang="en-US" altLang="ko-KR" sz="700" b="0" spc="-70" dirty="0" smtClean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000000</a:t>
                      </a:r>
                      <a:endParaRPr lang="ko-KR" altLang="en-US" sz="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5015" y="3849421"/>
            <a:ext cx="175929" cy="1440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5098" y="4081292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89701"/>
              </p:ext>
            </p:extLst>
          </p:nvPr>
        </p:nvGraphicFramePr>
        <p:xfrm>
          <a:off x="6971004" y="4321105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04" y="5555332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63620"/>
          <a:stretch/>
        </p:blipFill>
        <p:spPr>
          <a:xfrm>
            <a:off x="413693" y="4614839"/>
            <a:ext cx="2367830" cy="976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4950" y="2845231"/>
            <a:ext cx="2360263" cy="28597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225" y="1111577"/>
            <a:ext cx="2261783" cy="296971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t="34775" b="-341"/>
          <a:stretch/>
        </p:blipFill>
        <p:spPr>
          <a:xfrm>
            <a:off x="3771167" y="1162074"/>
            <a:ext cx="2367830" cy="175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후</a:t>
            </a:r>
            <a:r>
              <a:rPr lang="en-US" altLang="ko-KR" spc="-70" dirty="0" smtClean="0"/>
              <a:t>)  </a:t>
            </a:r>
            <a:r>
              <a:rPr lang="ko-KR" altLang="en-US" spc="-70" dirty="0"/>
              <a:t>암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A_OP07IC021300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무배당 착한 </a:t>
            </a:r>
            <a:r>
              <a:rPr lang="ko-KR" altLang="en-US" dirty="0" err="1" smtClean="0"/>
              <a:t>암보험</a:t>
            </a:r>
            <a:r>
              <a:rPr lang="en-US" altLang="ko-KR" dirty="0" smtClean="0"/>
              <a:t>I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46474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암보장개시일  이후 암으로 </a:t>
            </a:r>
            <a:r>
              <a:rPr lang="ko-KR" altLang="en-US" sz="700" b="0" spc="-70" dirty="0" err="1" smtClean="0"/>
              <a:t>진단확정되었을</a:t>
            </a:r>
            <a:r>
              <a:rPr lang="ko-KR" altLang="en-US" sz="700" b="0" spc="-70" dirty="0" smtClean="0"/>
              <a:t> 경우 보험료 납입 면제</a:t>
            </a:r>
            <a:r>
              <a:rPr lang="en-US" altLang="ko-KR" sz="700" b="0" spc="-70" dirty="0"/>
              <a:t> </a:t>
            </a:r>
            <a:r>
              <a:rPr lang="en-US" altLang="ko-KR" sz="700" b="0" spc="-70" dirty="0" smtClean="0"/>
              <a:t>( </a:t>
            </a:r>
            <a:r>
              <a:rPr lang="ko-KR" altLang="en-US" sz="700" b="0" spc="-70" dirty="0" smtClean="0"/>
              <a:t>유방암 및 남녀생식기암 제외</a:t>
            </a:r>
            <a:r>
              <a:rPr lang="en-US" altLang="ko-KR" sz="700" b="0" spc="-7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경제상황에 맞게 </a:t>
            </a:r>
            <a:r>
              <a:rPr lang="ko-KR" altLang="en-US" sz="700" b="0" spc="-70" dirty="0" err="1" smtClean="0"/>
              <a:t>가입유형</a:t>
            </a:r>
            <a:r>
              <a:rPr lang="ko-KR" altLang="en-US" sz="700" b="0" spc="-70" dirty="0" smtClean="0"/>
              <a:t> 선택 가능</a:t>
            </a:r>
            <a:endParaRPr lang="en-US" altLang="ko-KR" sz="700" b="0" spc="-70" dirty="0" smtClean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5098" y="4081292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1004" y="4321105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04" y="5555332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63620"/>
          <a:stretch/>
        </p:blipFill>
        <p:spPr>
          <a:xfrm>
            <a:off x="413693" y="4614839"/>
            <a:ext cx="2367830" cy="9760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950" y="2845231"/>
            <a:ext cx="2360263" cy="28597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225" y="1111577"/>
            <a:ext cx="2261783" cy="296971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t="34775" b="-341"/>
          <a:stretch/>
        </p:blipFill>
        <p:spPr>
          <a:xfrm>
            <a:off x="3771167" y="1162074"/>
            <a:ext cx="2367830" cy="1759130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740101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b="1" spc="-7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556" y="3854922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가입조건선택 및 </a:t>
            </a:r>
            <a:r>
              <a:rPr lang="ko-KR" altLang="en-US" dirty="0" smtClean="0"/>
              <a:t>보험료계산결과</a:t>
            </a:r>
            <a:r>
              <a:rPr lang="en-US" altLang="ko-KR" dirty="0" smtClean="0"/>
              <a:t>(</a:t>
            </a:r>
            <a:r>
              <a:rPr lang="ko-KR" altLang="en-US" dirty="0"/>
              <a:t>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644788" y="3606542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8091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</a:t>
            </a:r>
            <a:r>
              <a:rPr lang="ko-KR" altLang="en-US" sz="800" dirty="0"/>
              <a:t>남성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997225"/>
              </p:ext>
            </p:extLst>
          </p:nvPr>
        </p:nvGraphicFramePr>
        <p:xfrm>
          <a:off x="505572" y="4423205"/>
          <a:ext cx="2220210" cy="302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931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313508">
                  <a:extLst>
                    <a:ext uri="{9D8B030D-6E8A-4147-A177-3AD203B41FA5}">
                      <a16:colId xmlns:a16="http://schemas.microsoft.com/office/drawing/2014/main" val="4228461976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0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해약환급금미지급형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836351">
                <a:tc gridSpan="2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555861" y="4721721"/>
            <a:ext cx="1919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25" name="직사각형 124"/>
          <p:cNvSpPr/>
          <p:nvPr/>
        </p:nvSpPr>
        <p:spPr>
          <a:xfrm>
            <a:off x="585365" y="5422982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보험기간</a:t>
            </a:r>
            <a:endParaRPr lang="ko-KR" altLang="en-US" sz="1600" dirty="0"/>
          </a:p>
        </p:txBody>
      </p:sp>
      <p:sp>
        <p:nvSpPr>
          <p:cNvPr id="126" name="직사각형 125"/>
          <p:cNvSpPr/>
          <p:nvPr/>
        </p:nvSpPr>
        <p:spPr>
          <a:xfrm>
            <a:off x="586696" y="5846625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432188"/>
            <a:ext cx="179136" cy="179136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612965" y="6309450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납입방법</a:t>
            </a:r>
            <a:endParaRPr lang="ko-KR" altLang="en-US" sz="1600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857141"/>
            <a:ext cx="179136" cy="179136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3" y="6328481"/>
            <a:ext cx="179136" cy="179136"/>
          </a:xfrm>
          <a:prstGeom prst="rect">
            <a:avLst/>
          </a:prstGeom>
        </p:spPr>
      </p:pic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41628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년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288" y="5841548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>
                <a:latin typeface="+mn-ea"/>
              </a:rPr>
              <a:t>년납</a:t>
            </a:r>
            <a:r>
              <a:rPr lang="ko-KR" altLang="en-US" sz="700" dirty="0">
                <a:latin typeface="+mn-ea"/>
              </a:rPr>
              <a:t>  </a:t>
            </a:r>
            <a:r>
              <a:rPr lang="ko-KR" altLang="en-US" sz="700" dirty="0" smtClean="0">
                <a:latin typeface="+mn-ea"/>
              </a:rPr>
              <a:t>          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43922" y="5024439"/>
            <a:ext cx="5828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034837"/>
            <a:ext cx="179136" cy="179136"/>
          </a:xfrm>
          <a:prstGeom prst="rect">
            <a:avLst/>
          </a:prstGeom>
        </p:spPr>
      </p:pic>
      <p:cxnSp>
        <p:nvCxnSpPr>
          <p:cNvPr id="135" name="직선 연결선 134"/>
          <p:cNvCxnSpPr/>
          <p:nvPr/>
        </p:nvCxnSpPr>
        <p:spPr>
          <a:xfrm>
            <a:off x="649397" y="5250778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006994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억원   </a:t>
            </a:r>
            <a:r>
              <a:rPr lang="ko-KR" altLang="en-US" sz="700" dirty="0" smtClean="0">
                <a:latin typeface="+mn-ea"/>
              </a:rPr>
              <a:t>          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571489" y="6696238"/>
            <a:ext cx="2289754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특약으로 부족한 보장 꼼꼼하게</a:t>
            </a:r>
            <a:endParaRPr lang="en-US" altLang="ko-KR" sz="700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571219" y="69933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1" y="7077071"/>
            <a:ext cx="179136" cy="179136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766603" y="7064220"/>
            <a:ext cx="1011201" cy="20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8007" y="7058339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662268" y="566892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75112" y="610857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73876" y="658524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649396" y="73115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081" y="631159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0" y="4897752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1" y="5231591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180" y="5580349"/>
            <a:ext cx="2213785" cy="1572108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116457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151671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2" y="203426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225295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269157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224" y="3003432"/>
            <a:ext cx="1999188" cy="1092493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41217" y="417532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62143" y="4561047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844204" y="4775780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00691"/>
              </p:ext>
            </p:extLst>
          </p:nvPr>
        </p:nvGraphicFramePr>
        <p:xfrm>
          <a:off x="6980110" y="5015593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160" name="그림 1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810" y="6249820"/>
            <a:ext cx="2369540" cy="1566954"/>
          </a:xfrm>
          <a:prstGeom prst="rect">
            <a:avLst/>
          </a:prstGeom>
        </p:spPr>
      </p:pic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27680" y="3445850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상담신청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769385" y="3944837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345579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528408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61155"/>
              </p:ext>
            </p:extLst>
          </p:nvPr>
        </p:nvGraphicFramePr>
        <p:xfrm>
          <a:off x="3946521" y="2535537"/>
          <a:ext cx="1931650" cy="604094"/>
        </p:xfrm>
        <a:graphic>
          <a:graphicData uri="http://schemas.openxmlformats.org/drawingml/2006/table">
            <a:tbl>
              <a:tblPr firstRow="1" bandRow="1"/>
              <a:tblGrid>
                <a:gridCol w="965825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965825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015732" y="1198922"/>
            <a:ext cx="12661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060264" y="1618551"/>
            <a:ext cx="9033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943606" y="2332779"/>
            <a:ext cx="229712" cy="43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50180" y="2032372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0197" y="1131083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359" y="1214780"/>
            <a:ext cx="179136" cy="179136"/>
          </a:xfrm>
          <a:prstGeom prst="rect">
            <a:avLst/>
          </a:prstGeom>
        </p:spPr>
      </p:pic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5" y="119604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3958374" y="1449249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4372" y="15557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534" y="1639471"/>
            <a:ext cx="179136" cy="179136"/>
          </a:xfrm>
          <a:prstGeom prst="rect">
            <a:avLst/>
          </a:prstGeom>
        </p:spPr>
      </p:pic>
      <p:cxnSp>
        <p:nvCxnSpPr>
          <p:cNvPr id="176" name="직선 연결선 175"/>
          <p:cNvCxnSpPr/>
          <p:nvPr/>
        </p:nvCxnSpPr>
        <p:spPr>
          <a:xfrm>
            <a:off x="3962549" y="18739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4" y="162073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3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803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</a:t>
            </a:r>
            <a:r>
              <a:rPr lang="ko-KR" altLang="en-US" spc="-70" dirty="0" smtClean="0"/>
              <a:t>전</a:t>
            </a:r>
            <a:r>
              <a:rPr lang="en-US" altLang="ko-KR" spc="-70" dirty="0" smtClean="0"/>
              <a:t>)  </a:t>
            </a:r>
            <a:r>
              <a:rPr lang="ko-KR" altLang="en-US" spc="-70" dirty="0" err="1" smtClean="0"/>
              <a:t>여성암보험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A_OP07IC021200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계획이다있는여성암보험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64008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여성을 위한 유방암</a:t>
            </a:r>
            <a:r>
              <a:rPr lang="en-US" altLang="ko-KR" sz="700" spc="-50" dirty="0" smtClean="0">
                <a:latin typeface="+mn-ea"/>
              </a:rPr>
              <a:t>, </a:t>
            </a:r>
            <a:r>
              <a:rPr lang="ko-KR" altLang="en-US" sz="700" spc="-50" dirty="0" smtClean="0">
                <a:latin typeface="+mn-ea"/>
              </a:rPr>
              <a:t>자궁암 보장 강화</a:t>
            </a:r>
            <a:r>
              <a:rPr lang="en-US" altLang="ko-KR" sz="700" spc="-50" dirty="0" smtClean="0">
                <a:latin typeface="+mn-ea"/>
              </a:rPr>
              <a:t>!!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32271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보험료가 </a:t>
            </a:r>
            <a:r>
              <a:rPr lang="en-US" altLang="ko-KR" sz="700" b="0" spc="-70" dirty="0" smtClean="0"/>
              <a:t>1</a:t>
            </a:r>
            <a:r>
              <a:rPr lang="ko-KR" altLang="en-US" sz="700" b="0" spc="-70" dirty="0" smtClean="0"/>
              <a:t>도 오르지 않는 여성전용 </a:t>
            </a:r>
            <a:r>
              <a:rPr lang="ko-KR" altLang="en-US" sz="700" b="0" spc="-70" dirty="0" err="1" smtClean="0"/>
              <a:t>암보험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육아와 직장생활을 병행하는 </a:t>
            </a:r>
            <a:r>
              <a:rPr lang="en-US" altLang="ko-KR" sz="700" b="0" spc="-70" dirty="0" smtClean="0"/>
              <a:t>3040 </a:t>
            </a:r>
            <a:r>
              <a:rPr lang="ko-KR" altLang="en-US" sz="700" b="0" spc="-70" dirty="0" err="1" smtClean="0"/>
              <a:t>워킹맘</a:t>
            </a:r>
            <a:endParaRPr lang="en-US" altLang="ko-KR" sz="700" b="0" spc="-70" dirty="0" smtClean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000000</a:t>
                      </a:r>
                      <a:endParaRPr lang="ko-KR" altLang="en-US" sz="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5015" y="3849421"/>
            <a:ext cx="175929" cy="1440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0478" y="3993421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6790"/>
              </p:ext>
            </p:extLst>
          </p:nvPr>
        </p:nvGraphicFramePr>
        <p:xfrm>
          <a:off x="6966384" y="4233234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84" y="5467461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73" y="4627901"/>
            <a:ext cx="2353609" cy="106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221" y="1148620"/>
            <a:ext cx="2339397" cy="2880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b="35913"/>
          <a:stretch/>
        </p:blipFill>
        <p:spPr>
          <a:xfrm>
            <a:off x="3752910" y="4081292"/>
            <a:ext cx="2367708" cy="165765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rcRect t="67352" b="-11"/>
          <a:stretch/>
        </p:blipFill>
        <p:spPr>
          <a:xfrm>
            <a:off x="6830478" y="1141315"/>
            <a:ext cx="2367708" cy="844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479" y="1913463"/>
            <a:ext cx="2367526" cy="23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후</a:t>
            </a:r>
            <a:r>
              <a:rPr lang="en-US" altLang="ko-KR" spc="-70" dirty="0" smtClean="0"/>
              <a:t>)  </a:t>
            </a:r>
            <a:r>
              <a:rPr lang="ko-KR" altLang="en-US" spc="-70" dirty="0" err="1" smtClean="0"/>
              <a:t>여성암보험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A_OP07IC021200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계획이다있는여성암보험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640082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여성을 위한 유방암</a:t>
            </a:r>
            <a:r>
              <a:rPr lang="en-US" altLang="ko-KR" sz="700" spc="-50" dirty="0" smtClean="0">
                <a:latin typeface="+mn-ea"/>
              </a:rPr>
              <a:t>, </a:t>
            </a:r>
            <a:r>
              <a:rPr lang="ko-KR" altLang="en-US" sz="700" spc="-50" dirty="0" smtClean="0">
                <a:latin typeface="+mn-ea"/>
              </a:rPr>
              <a:t>자궁암 보장 강화</a:t>
            </a:r>
            <a:r>
              <a:rPr lang="en-US" altLang="ko-KR" sz="700" spc="-50" dirty="0" smtClean="0">
                <a:latin typeface="+mn-ea"/>
              </a:rPr>
              <a:t>!!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32271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보험료가 </a:t>
            </a:r>
            <a:r>
              <a:rPr lang="en-US" altLang="ko-KR" sz="700" b="0" spc="-70" dirty="0" smtClean="0"/>
              <a:t>1</a:t>
            </a:r>
            <a:r>
              <a:rPr lang="ko-KR" altLang="en-US" sz="700" b="0" spc="-70" dirty="0" smtClean="0"/>
              <a:t>도 오르지 않는 여성전용 </a:t>
            </a:r>
            <a:r>
              <a:rPr lang="ko-KR" altLang="en-US" sz="700" b="0" spc="-70" dirty="0" err="1" smtClean="0"/>
              <a:t>암보험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육아와 직장생활을 병행하는 </a:t>
            </a:r>
            <a:r>
              <a:rPr lang="en-US" altLang="ko-KR" sz="700" b="0" spc="-70" dirty="0" smtClean="0"/>
              <a:t>3040 </a:t>
            </a:r>
            <a:r>
              <a:rPr lang="ko-KR" altLang="en-US" sz="700" b="0" spc="-70" dirty="0" err="1" smtClean="0"/>
              <a:t>워킹맘</a:t>
            </a:r>
            <a:endParaRPr lang="en-US" altLang="ko-KR" sz="700" b="0" spc="-70" dirty="0" smtClean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0478" y="3993421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66384" y="4233234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84" y="5467461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73" y="4627901"/>
            <a:ext cx="2353609" cy="1064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221" y="1148620"/>
            <a:ext cx="2339397" cy="2880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35913"/>
          <a:stretch/>
        </p:blipFill>
        <p:spPr>
          <a:xfrm>
            <a:off x="3752910" y="4081292"/>
            <a:ext cx="2367708" cy="1657657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t="67352" b="-11"/>
          <a:stretch/>
        </p:blipFill>
        <p:spPr>
          <a:xfrm>
            <a:off x="6830478" y="1141315"/>
            <a:ext cx="2367708" cy="844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479" y="1913463"/>
            <a:ext cx="2367526" cy="2347575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740101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b="1" spc="-7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556" y="3854922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가입조건선택 및 </a:t>
            </a:r>
            <a:r>
              <a:rPr lang="ko-KR" altLang="en-US" dirty="0" smtClean="0"/>
              <a:t>보험료계산결과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여성 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644788" y="3606542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954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여성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563062"/>
              </p:ext>
            </p:extLst>
          </p:nvPr>
        </p:nvGraphicFramePr>
        <p:xfrm>
          <a:off x="505572" y="4423205"/>
          <a:ext cx="2220210" cy="302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439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05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기본형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836351"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555861" y="4721721"/>
            <a:ext cx="1919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원하시는 조건으로 계산해보세요</a:t>
            </a:r>
            <a:r>
              <a:rPr lang="en-US" altLang="ko-KR" sz="800" b="1" dirty="0" smtClean="0"/>
              <a:t>.</a:t>
            </a:r>
            <a:endParaRPr lang="ko-KR" altLang="en-US" sz="800" b="1" dirty="0"/>
          </a:p>
        </p:txBody>
      </p:sp>
      <p:sp>
        <p:nvSpPr>
          <p:cNvPr id="125" name="직사각형 124"/>
          <p:cNvSpPr/>
          <p:nvPr/>
        </p:nvSpPr>
        <p:spPr>
          <a:xfrm>
            <a:off x="585365" y="5422982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보험기간</a:t>
            </a:r>
            <a:endParaRPr lang="ko-KR" altLang="en-US" sz="1600" dirty="0"/>
          </a:p>
        </p:txBody>
      </p:sp>
      <p:sp>
        <p:nvSpPr>
          <p:cNvPr id="126" name="직사각형 125"/>
          <p:cNvSpPr/>
          <p:nvPr/>
        </p:nvSpPr>
        <p:spPr>
          <a:xfrm>
            <a:off x="586696" y="5846625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432188"/>
            <a:ext cx="179136" cy="179136"/>
          </a:xfrm>
          <a:prstGeom prst="rect">
            <a:avLst/>
          </a:prstGeom>
        </p:spPr>
      </p:pic>
      <p:sp>
        <p:nvSpPr>
          <p:cNvPr id="128" name="직사각형 127"/>
          <p:cNvSpPr/>
          <p:nvPr/>
        </p:nvSpPr>
        <p:spPr>
          <a:xfrm>
            <a:off x="612965" y="6309450"/>
            <a:ext cx="85934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납입방법</a:t>
            </a:r>
            <a:endParaRPr lang="ko-KR" altLang="en-US" sz="1600" dirty="0"/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857141"/>
            <a:ext cx="179136" cy="179136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93" y="6328481"/>
            <a:ext cx="179136" cy="179136"/>
          </a:xfrm>
          <a:prstGeom prst="rect">
            <a:avLst/>
          </a:prstGeom>
        </p:spPr>
      </p:pic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41628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10</a:t>
            </a:r>
            <a:r>
              <a:rPr lang="ko-KR" altLang="en-US" sz="700" dirty="0">
                <a:latin typeface="+mn-ea"/>
              </a:rPr>
              <a:t>년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288" y="5841548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5</a:t>
            </a:r>
            <a:r>
              <a:rPr lang="ko-KR" altLang="en-US" sz="700" dirty="0" err="1">
                <a:latin typeface="+mn-ea"/>
              </a:rPr>
              <a:t>년납</a:t>
            </a:r>
            <a:r>
              <a:rPr lang="ko-KR" altLang="en-US" sz="700" dirty="0">
                <a:latin typeface="+mn-ea"/>
              </a:rPr>
              <a:t>  </a:t>
            </a:r>
            <a:r>
              <a:rPr lang="ko-KR" altLang="en-US" sz="700" dirty="0" smtClean="0">
                <a:latin typeface="+mn-ea"/>
              </a:rPr>
              <a:t>            </a:t>
            </a:r>
            <a:r>
              <a:rPr lang="ko-KR" altLang="en-US" sz="700" dirty="0">
                <a:latin typeface="+mn-ea"/>
              </a:rPr>
              <a:t>▼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43922" y="5024439"/>
            <a:ext cx="58281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사망</a:t>
            </a:r>
            <a:endParaRPr lang="ko-KR" altLang="en-US" sz="1600" dirty="0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63" y="5034837"/>
            <a:ext cx="179136" cy="179136"/>
          </a:xfrm>
          <a:prstGeom prst="rect">
            <a:avLst/>
          </a:prstGeom>
        </p:spPr>
      </p:pic>
      <p:cxnSp>
        <p:nvCxnSpPr>
          <p:cNvPr id="135" name="직선 연결선 134"/>
          <p:cNvCxnSpPr/>
          <p:nvPr/>
        </p:nvCxnSpPr>
        <p:spPr>
          <a:xfrm>
            <a:off x="649397" y="5250778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9970" y="5006994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1</a:t>
            </a:r>
            <a:r>
              <a:rPr lang="ko-KR" altLang="en-US" sz="700" dirty="0" smtClean="0">
                <a:latin typeface="+mn-ea"/>
              </a:rPr>
              <a:t>억원   </a:t>
            </a:r>
            <a:r>
              <a:rPr lang="ko-KR" altLang="en-US" sz="700" dirty="0" smtClean="0">
                <a:latin typeface="+mn-ea"/>
              </a:rPr>
              <a:t>             </a:t>
            </a:r>
            <a:r>
              <a:rPr lang="ko-KR" altLang="en-US" sz="700" spc="-70" dirty="0" smtClean="0">
                <a:latin typeface="+mn-ea"/>
              </a:rPr>
              <a:t>▼</a:t>
            </a:r>
            <a:endParaRPr lang="ko-KR" altLang="en-US" sz="700" spc="-70" dirty="0">
              <a:latin typeface="+mn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571489" y="6696238"/>
            <a:ext cx="2289754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특약으로 부족한 보장 꼼꼼하게</a:t>
            </a:r>
            <a:endParaRPr lang="en-US" altLang="ko-KR" sz="700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571219" y="69933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1" y="7077071"/>
            <a:ext cx="179136" cy="179136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766603" y="7064220"/>
            <a:ext cx="1011201" cy="20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28007" y="7058339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>
            <a:off x="662268" y="566892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675112" y="610857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73876" y="658524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>
          <a:xfrm>
            <a:off x="649396" y="73115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33081" y="6311590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0" y="4897752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1" y="5231591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180" y="5580349"/>
            <a:ext cx="2213785" cy="1572108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116457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151671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2" y="203426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225295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269157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224" y="3003432"/>
            <a:ext cx="1999188" cy="1092493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41217" y="417532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62143" y="4561047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6844204" y="4775780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00691"/>
              </p:ext>
            </p:extLst>
          </p:nvPr>
        </p:nvGraphicFramePr>
        <p:xfrm>
          <a:off x="6980110" y="5015593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160" name="그림 1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810" y="6249820"/>
            <a:ext cx="2369540" cy="1566954"/>
          </a:xfrm>
          <a:prstGeom prst="rect">
            <a:avLst/>
          </a:prstGeom>
        </p:spPr>
      </p:pic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27680" y="3445850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상담신청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769385" y="3944837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345579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528408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65" name="표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61155"/>
              </p:ext>
            </p:extLst>
          </p:nvPr>
        </p:nvGraphicFramePr>
        <p:xfrm>
          <a:off x="3946521" y="2535537"/>
          <a:ext cx="1931650" cy="604094"/>
        </p:xfrm>
        <a:graphic>
          <a:graphicData uri="http://schemas.openxmlformats.org/drawingml/2006/table">
            <a:tbl>
              <a:tblPr firstRow="1" bandRow="1"/>
              <a:tblGrid>
                <a:gridCol w="965825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965825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015732" y="1198922"/>
            <a:ext cx="12661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060264" y="1618551"/>
            <a:ext cx="9033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943606" y="2332779"/>
            <a:ext cx="229712" cy="43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50180" y="2032372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0197" y="1131083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359" y="1214780"/>
            <a:ext cx="179136" cy="179136"/>
          </a:xfrm>
          <a:prstGeom prst="rect">
            <a:avLst/>
          </a:prstGeom>
        </p:spPr>
      </p:pic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5" y="119604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73" name="직선 연결선 172"/>
          <p:cNvCxnSpPr/>
          <p:nvPr/>
        </p:nvCxnSpPr>
        <p:spPr>
          <a:xfrm>
            <a:off x="3958374" y="1449249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4372" y="15557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75" name="그림 174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534" y="1639471"/>
            <a:ext cx="179136" cy="179136"/>
          </a:xfrm>
          <a:prstGeom prst="rect">
            <a:avLst/>
          </a:prstGeom>
        </p:spPr>
      </p:pic>
      <p:cxnSp>
        <p:nvCxnSpPr>
          <p:cNvPr id="176" name="직선 연결선 175"/>
          <p:cNvCxnSpPr/>
          <p:nvPr/>
        </p:nvCxnSpPr>
        <p:spPr>
          <a:xfrm>
            <a:off x="3962549" y="18739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4" y="162073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3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2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223">
            <a:extLst>
              <a:ext uri="{FF2B5EF4-FFF2-40B4-BE49-F238E27FC236}">
                <a16:creationId xmlns:a16="http://schemas.microsoft.com/office/drawing/2014/main" id="{913E381D-6967-FCD0-956D-E1BEAD14A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16074"/>
              </p:ext>
            </p:extLst>
          </p:nvPr>
        </p:nvGraphicFramePr>
        <p:xfrm>
          <a:off x="479375" y="1131119"/>
          <a:ext cx="11233259" cy="5143244"/>
        </p:xfrm>
        <a:graphic>
          <a:graphicData uri="http://schemas.openxmlformats.org/drawingml/2006/table">
            <a:tbl>
              <a:tblPr/>
              <a:tblGrid>
                <a:gridCol w="106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9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664198830"/>
                    </a:ext>
                  </a:extLst>
                </a:gridCol>
                <a:gridCol w="1862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5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5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버전</a:t>
                      </a: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제</a:t>
                      </a: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개정 페이지 및 내용</a:t>
                      </a:r>
                    </a:p>
                  </a:txBody>
                  <a:tcPr marL="91412" marR="914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제</a:t>
                      </a: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개정 일자</a:t>
                      </a:r>
                    </a:p>
                  </a:txBody>
                  <a:tcPr marL="91412" marR="914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제</a:t>
                      </a: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개정자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승인자</a:t>
                      </a:r>
                    </a:p>
                  </a:txBody>
                  <a:tcPr marL="91412" marR="9141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292929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V.0.1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최초 작성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2023.04.17</a:t>
                      </a: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박원식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이선배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292929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V</a:t>
                      </a:r>
                      <a:r>
                        <a:rPr kumimoji="1" lang="en-US" altLang="ko-KR" sz="1000" b="0" i="0" u="none" strike="noStrike" kern="1200" cap="none" normalizeH="0" baseline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292929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  <a:cs typeface="굴림" pitchFamily="50" charset="-127"/>
                        </a:rPr>
                        <a:t>.0.5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디지털영업부 가입상담 리뷰 내용 반영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2023.05.15</a:t>
                      </a: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박원식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B금융 제목체 Medium" panose="020B0603000000000000" pitchFamily="50" charset="-127"/>
                          <a:ea typeface="KB금융 제목체 Medium" panose="020B0603000000000000" pitchFamily="50" charset="-127"/>
                        </a:rPr>
                        <a:t>이선배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6739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332200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26190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567360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990459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1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292929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  <a:cs typeface="굴림" pitchFamily="50" charset="-127"/>
                      </a:endParaRPr>
                    </a:p>
                  </a:txBody>
                  <a:tcPr marL="91412" marR="914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B금융 제목체 Medium" panose="020B0603000000000000" pitchFamily="50" charset="-127"/>
                        <a:ea typeface="KB금융 제목체 Medium" panose="020B0603000000000000" pitchFamily="50" charset="-127"/>
                      </a:endParaRPr>
                    </a:p>
                  </a:txBody>
                  <a:tcPr marL="91412" marR="91412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9329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86E5CA3-8FBC-3FAC-525C-42C9F2497FDD}"/>
              </a:ext>
            </a:extLst>
          </p:cNvPr>
          <p:cNvSpPr txBox="1"/>
          <p:nvPr/>
        </p:nvSpPr>
        <p:spPr>
          <a:xfrm>
            <a:off x="1302496" y="147280"/>
            <a:ext cx="134043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latinLnBrk="0">
              <a:buSzPct val="80000"/>
              <a:defRPr sz="2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800" b="1" dirty="0"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제</a:t>
            </a:r>
            <a:r>
              <a:rPr lang="en-US" altLang="ko-KR" sz="1800" b="1" dirty="0"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/</a:t>
            </a:r>
            <a:r>
              <a:rPr lang="ko-KR" altLang="en-US" sz="1800" b="1" dirty="0"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개정 이력</a:t>
            </a:r>
          </a:p>
        </p:txBody>
      </p:sp>
    </p:spTree>
    <p:extLst>
      <p:ext uri="{BB962C8B-B14F-4D97-AF65-F5344CB8AC3E}">
        <p14:creationId xmlns:p14="http://schemas.microsoft.com/office/powerpoint/2010/main" val="4204962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</a:t>
            </a:r>
            <a:r>
              <a:rPr lang="ko-KR" altLang="en-US" spc="-70" dirty="0" smtClean="0"/>
              <a:t>전</a:t>
            </a:r>
            <a:r>
              <a:rPr lang="en-US" altLang="ko-KR" spc="-70" dirty="0" smtClean="0"/>
              <a:t>)  </a:t>
            </a:r>
            <a:r>
              <a:rPr lang="ko-KR" altLang="en-US" spc="-70" dirty="0" smtClean="0"/>
              <a:t>연금보험</a:t>
            </a:r>
            <a:r>
              <a:rPr lang="en-US" altLang="ko-KR" spc="-70" dirty="0" smtClean="0"/>
              <a:t>(</a:t>
            </a:r>
            <a:r>
              <a:rPr lang="ko-KR" altLang="en-US" spc="-70" dirty="0" smtClean="0"/>
              <a:t>공시이율</a:t>
            </a:r>
            <a:r>
              <a:rPr lang="en-US" altLang="ko-KR" spc="-70" dirty="0" smtClean="0"/>
              <a:t>)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A_OP07IC021100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계획이다있는연금보험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58766" y="2045175"/>
            <a:ext cx="12951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은퇴 후 작은 걱정을 덜어주고 잠시 미뤄왔던 꿈을 이루기 위해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나의</a:t>
            </a:r>
            <a:r>
              <a:rPr lang="en-US" altLang="ko-KR" sz="700" dirty="0" smtClean="0"/>
              <a:t>(</a:t>
            </a:r>
            <a:r>
              <a:rPr lang="ko-KR" altLang="en-US" sz="700" dirty="0" smtClean="0"/>
              <a:t>부모님의</a:t>
            </a:r>
            <a:r>
              <a:rPr lang="en-US" altLang="ko-KR" sz="700" dirty="0" smtClean="0"/>
              <a:t>) </a:t>
            </a:r>
            <a:r>
              <a:rPr lang="ko-KR" altLang="en-US" sz="700" dirty="0" smtClean="0"/>
              <a:t>은퇴 후 건강보험료가 걱정되시는 분</a:t>
            </a:r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직장생활 등으로 꿈만 꾸고 있는 </a:t>
            </a:r>
            <a:r>
              <a:rPr lang="en-US" altLang="ko-KR" sz="700" dirty="0" smtClean="0"/>
              <a:t>Bucket List </a:t>
            </a:r>
            <a:r>
              <a:rPr lang="ko-KR" altLang="en-US" sz="700" dirty="0" smtClean="0"/>
              <a:t>실행을 준비하시는 분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000000</a:t>
                      </a:r>
                      <a:endParaRPr lang="ko-KR" altLang="en-US" sz="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5015" y="3849421"/>
            <a:ext cx="175929" cy="1440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0660" y="294916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66566" y="318897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66" y="4423205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18" y="4587900"/>
            <a:ext cx="2367526" cy="9267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864" y="1106546"/>
            <a:ext cx="2341639" cy="2742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b="50614"/>
          <a:stretch/>
        </p:blipFill>
        <p:spPr>
          <a:xfrm>
            <a:off x="3750666" y="3445850"/>
            <a:ext cx="2365508" cy="226697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rcRect t="51433" b="7208"/>
          <a:stretch/>
        </p:blipFill>
        <p:spPr>
          <a:xfrm>
            <a:off x="6823040" y="1095940"/>
            <a:ext cx="2365508" cy="189846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6823040" y="3001297"/>
            <a:ext cx="2502344" cy="19243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6841417" y="2819212"/>
            <a:ext cx="2346012" cy="1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후</a:t>
            </a:r>
            <a:r>
              <a:rPr lang="en-US" altLang="ko-KR" spc="-70" dirty="0" smtClean="0"/>
              <a:t>)  </a:t>
            </a:r>
            <a:r>
              <a:rPr lang="ko-KR" altLang="en-US" spc="-70" dirty="0" smtClean="0"/>
              <a:t>연금보험</a:t>
            </a:r>
            <a:r>
              <a:rPr lang="en-US" altLang="ko-KR" spc="-70" dirty="0" smtClean="0"/>
              <a:t>(</a:t>
            </a:r>
            <a:r>
              <a:rPr lang="ko-KR" altLang="en-US" spc="-70" dirty="0" smtClean="0"/>
              <a:t>공시이율</a:t>
            </a:r>
            <a:r>
              <a:rPr lang="en-US" altLang="ko-KR" spc="-70" dirty="0" smtClean="0"/>
              <a:t>)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A_OP07IC021100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계획이다있는연금보험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58766" y="2045175"/>
            <a:ext cx="12951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은퇴 후 작은 걱정을 덜어주고 잠시 미뤄왔던 꿈을 이루기 위해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나의</a:t>
            </a:r>
            <a:r>
              <a:rPr lang="en-US" altLang="ko-KR" sz="700" dirty="0" smtClean="0"/>
              <a:t>(</a:t>
            </a:r>
            <a:r>
              <a:rPr lang="ko-KR" altLang="en-US" sz="700" dirty="0" smtClean="0"/>
              <a:t>부모님의</a:t>
            </a:r>
            <a:r>
              <a:rPr lang="en-US" altLang="ko-KR" sz="700" dirty="0" smtClean="0"/>
              <a:t>) </a:t>
            </a:r>
            <a:r>
              <a:rPr lang="ko-KR" altLang="en-US" sz="700" dirty="0" smtClean="0"/>
              <a:t>은퇴 후 건강보험료가 걱정되시는 분</a:t>
            </a:r>
            <a:endParaRPr lang="en-US" altLang="ko-KR" sz="7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직장생활 등으로 꿈만 꾸고 있는 </a:t>
            </a:r>
            <a:r>
              <a:rPr lang="en-US" altLang="ko-KR" sz="700" dirty="0" smtClean="0"/>
              <a:t>Bucket List </a:t>
            </a:r>
            <a:r>
              <a:rPr lang="ko-KR" altLang="en-US" sz="700" dirty="0" smtClean="0"/>
              <a:t>실행을 준비하시는 분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830660" y="294916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66566" y="318897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66" y="4423205"/>
            <a:ext cx="2369540" cy="1566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18" y="4587900"/>
            <a:ext cx="2367526" cy="9267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864" y="1106546"/>
            <a:ext cx="2341639" cy="2742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b="50614"/>
          <a:stretch/>
        </p:blipFill>
        <p:spPr>
          <a:xfrm>
            <a:off x="3750666" y="3445850"/>
            <a:ext cx="2365508" cy="226697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rcRect t="51433" b="7208"/>
          <a:stretch/>
        </p:blipFill>
        <p:spPr>
          <a:xfrm>
            <a:off x="6823040" y="1095940"/>
            <a:ext cx="2365508" cy="189846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6823040" y="3001297"/>
            <a:ext cx="2502344" cy="19243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6841417" y="2819212"/>
            <a:ext cx="2346012" cy="175197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740101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b="1" spc="-7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5556" y="3854922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가입조건선택 및 </a:t>
            </a:r>
            <a:r>
              <a:rPr lang="ko-KR" altLang="en-US" dirty="0" smtClean="0"/>
              <a:t>보험료계산결과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연금보험</a:t>
            </a:r>
            <a:r>
              <a:rPr lang="en-US" altLang="ko-KR" dirty="0" smtClean="0"/>
              <a:t>_</a:t>
            </a:r>
            <a:r>
              <a:rPr lang="ko-KR" altLang="en-US" dirty="0" smtClean="0"/>
              <a:t>공시이율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644788" y="3606542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8091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</a:t>
            </a:r>
            <a:r>
              <a:rPr lang="ko-KR" altLang="en-US" sz="800" dirty="0"/>
              <a:t>남성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8627"/>
              </p:ext>
            </p:extLst>
          </p:nvPr>
        </p:nvGraphicFramePr>
        <p:xfrm>
          <a:off x="505572" y="4423205"/>
          <a:ext cx="2220210" cy="3109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439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57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맞춤설게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913975"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cxnSp>
        <p:nvCxnSpPr>
          <p:cNvPr id="69" name="직선 연결선 68"/>
          <p:cNvCxnSpPr/>
          <p:nvPr/>
        </p:nvCxnSpPr>
        <p:spPr>
          <a:xfrm>
            <a:off x="695917" y="5581643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659767" y="5330172"/>
            <a:ext cx="79893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연금개시나이</a:t>
            </a:r>
            <a:endParaRPr lang="ko-KR" altLang="en-US" sz="1600" dirty="0"/>
          </a:p>
        </p:txBody>
      </p:sp>
      <p:sp>
        <p:nvSpPr>
          <p:cNvPr id="71" name="직사각형 70"/>
          <p:cNvSpPr/>
          <p:nvPr/>
        </p:nvSpPr>
        <p:spPr>
          <a:xfrm>
            <a:off x="659767" y="5755040"/>
            <a:ext cx="7082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연금수령방법</a:t>
            </a:r>
            <a:endParaRPr lang="ko-KR" altLang="en-US" sz="1600" dirty="0"/>
          </a:p>
        </p:txBody>
      </p:sp>
      <p:cxnSp>
        <p:nvCxnSpPr>
          <p:cNvPr id="75" name="직선 연결선 74"/>
          <p:cNvCxnSpPr/>
          <p:nvPr/>
        </p:nvCxnSpPr>
        <p:spPr>
          <a:xfrm>
            <a:off x="695917" y="5999276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98002" y="6183163"/>
            <a:ext cx="798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예상연금수령액</a:t>
            </a:r>
            <a:endParaRPr lang="ko-KR" altLang="en-US" sz="160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696200" y="5581643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1" y="5364022"/>
            <a:ext cx="139663" cy="139663"/>
          </a:xfrm>
          <a:prstGeom prst="rect">
            <a:avLst/>
          </a:prstGeom>
        </p:spPr>
      </p:pic>
      <p:cxnSp>
        <p:nvCxnSpPr>
          <p:cNvPr id="89" name="직선 연결선 88"/>
          <p:cNvCxnSpPr/>
          <p:nvPr/>
        </p:nvCxnSpPr>
        <p:spPr>
          <a:xfrm>
            <a:off x="696200" y="5999276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5788444"/>
            <a:ext cx="139663" cy="13966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6217188"/>
            <a:ext cx="139663" cy="139663"/>
          </a:xfrm>
          <a:prstGeom prst="rect">
            <a:avLst/>
          </a:prstGeom>
        </p:spPr>
      </p:pic>
      <p:cxnSp>
        <p:nvCxnSpPr>
          <p:cNvPr id="93" name="직선 연결선 92"/>
          <p:cNvCxnSpPr/>
          <p:nvPr/>
        </p:nvCxnSpPr>
        <p:spPr>
          <a:xfrm>
            <a:off x="695917" y="6442341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695917" y="5184292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59768" y="4932821"/>
            <a:ext cx="63619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696200" y="5184292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28" y="4968350"/>
            <a:ext cx="139663" cy="139663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668344" y="6599425"/>
            <a:ext cx="798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공시이율</a:t>
            </a:r>
            <a:endParaRPr lang="ko-KR" altLang="en-US" sz="1600" dirty="0"/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551236" y="6540831"/>
            <a:ext cx="1110679" cy="27932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endParaRPr lang="ko-KR" altLang="en-US" sz="700" dirty="0">
              <a:latin typeface="+mn-ea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25" y="6615681"/>
            <a:ext cx="139663" cy="139663"/>
          </a:xfrm>
          <a:prstGeom prst="rect">
            <a:avLst/>
          </a:prstGeom>
        </p:spPr>
      </p:pic>
      <p:cxnSp>
        <p:nvCxnSpPr>
          <p:cNvPr id="108" name="직선 연결선 107"/>
          <p:cNvCxnSpPr/>
          <p:nvPr/>
        </p:nvCxnSpPr>
        <p:spPr>
          <a:xfrm>
            <a:off x="679399" y="6840834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555861" y="6921773"/>
            <a:ext cx="2289754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특약으로 부족한 보장 꼼꼼하게</a:t>
            </a:r>
            <a:endParaRPr lang="en-US" altLang="ko-KR" sz="7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555591" y="7218909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53" y="7302606"/>
            <a:ext cx="179136" cy="179136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750975" y="7289755"/>
            <a:ext cx="1011201" cy="20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12379" y="7283874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633768" y="7537075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76908" y="4921999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err="1" smtClean="0">
                <a:latin typeface="+mn-ea"/>
              </a:rPr>
              <a:t>년</a:t>
            </a:r>
            <a:r>
              <a:rPr lang="ko-KR" altLang="en-US" sz="700" dirty="0" err="1" smtClean="0">
                <a:latin typeface="+mn-ea"/>
              </a:rPr>
              <a:t>납</a:t>
            </a:r>
            <a:r>
              <a:rPr lang="ko-KR" altLang="en-US" sz="700" dirty="0" smtClean="0">
                <a:latin typeface="+mn-ea"/>
              </a:rPr>
              <a:t>  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87661" y="5335906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80</a:t>
            </a:r>
            <a:r>
              <a:rPr lang="ko-KR" altLang="en-US" sz="700" dirty="0" smtClean="0">
                <a:latin typeface="+mn-ea"/>
              </a:rPr>
              <a:t>세     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04593" y="5756521"/>
            <a:ext cx="1026215" cy="21649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 smtClean="0">
                <a:latin typeface="+mn-ea"/>
              </a:rPr>
              <a:t>종신연금형</a:t>
            </a:r>
            <a:r>
              <a:rPr lang="en-US" altLang="ko-KR" sz="700" dirty="0" smtClean="0">
                <a:latin typeface="+mn-ea"/>
              </a:rPr>
              <a:t>(100</a:t>
            </a:r>
            <a:r>
              <a:rPr lang="ko-KR" altLang="en-US" sz="700" dirty="0" smtClean="0">
                <a:latin typeface="+mn-ea"/>
              </a:rPr>
              <a:t>세</a:t>
            </a:r>
            <a:r>
              <a:rPr lang="en-US" altLang="ko-KR" sz="700" dirty="0">
                <a:latin typeface="+mn-ea"/>
              </a:rPr>
              <a:t>)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989729" y="6193867"/>
            <a:ext cx="637199" cy="21649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2,2766,000</a:t>
            </a:r>
            <a:r>
              <a:rPr lang="ko-KR" altLang="en-US" sz="700" dirty="0" smtClean="0">
                <a:latin typeface="+mn-ea"/>
              </a:rPr>
              <a:t>원</a:t>
            </a:r>
            <a:endParaRPr lang="ko-KR" altLang="en-US" sz="700" dirty="0">
              <a:latin typeface="+mn-ea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1478" y="6594549"/>
            <a:ext cx="1181085" cy="21375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2.9%(2023</a:t>
            </a:r>
            <a:r>
              <a:rPr lang="ko-KR" altLang="en-US" sz="700" dirty="0">
                <a:latin typeface="+mn-ea"/>
              </a:rPr>
              <a:t>년</a:t>
            </a:r>
            <a:r>
              <a:rPr lang="en-US" altLang="ko-KR" sz="700" dirty="0">
                <a:latin typeface="+mn-ea"/>
              </a:rPr>
              <a:t>06</a:t>
            </a:r>
            <a:r>
              <a:rPr lang="ko-KR" altLang="en-US" sz="700" dirty="0">
                <a:latin typeface="+mn-ea"/>
              </a:rPr>
              <a:t>월 현재</a:t>
            </a:r>
            <a:r>
              <a:rPr lang="en-US" altLang="ko-KR" sz="700" dirty="0">
                <a:latin typeface="+mn-ea"/>
              </a:rPr>
              <a:t>)</a:t>
            </a:r>
            <a:endParaRPr lang="ko-KR" altLang="en-US" sz="700" dirty="0"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0" y="4897752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6651" y="5231591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10" name="그림 1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180" y="5580349"/>
            <a:ext cx="2213785" cy="1572108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116457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151671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2" y="203426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885473" y="225295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00273" y="269157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224" y="3003432"/>
            <a:ext cx="1999188" cy="1092493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41217" y="417532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62143" y="4561047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844204" y="4775780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00691"/>
              </p:ext>
            </p:extLst>
          </p:nvPr>
        </p:nvGraphicFramePr>
        <p:xfrm>
          <a:off x="6980110" y="5015593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121" name="그림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9810" y="6249820"/>
            <a:ext cx="2369540" cy="1566954"/>
          </a:xfrm>
          <a:prstGeom prst="rect">
            <a:avLst/>
          </a:prstGeom>
        </p:spPr>
      </p:pic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27680" y="3445850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상담신청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769385" y="3944837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345579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53946" y="4528408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61155"/>
              </p:ext>
            </p:extLst>
          </p:nvPr>
        </p:nvGraphicFramePr>
        <p:xfrm>
          <a:off x="3946521" y="2535537"/>
          <a:ext cx="1931650" cy="604094"/>
        </p:xfrm>
        <a:graphic>
          <a:graphicData uri="http://schemas.openxmlformats.org/drawingml/2006/table">
            <a:tbl>
              <a:tblPr firstRow="1" bandRow="1"/>
              <a:tblGrid>
                <a:gridCol w="965825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965825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015732" y="1198922"/>
            <a:ext cx="12661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060264" y="1618551"/>
            <a:ext cx="9033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943606" y="2332779"/>
            <a:ext cx="229712" cy="43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50180" y="2032372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0197" y="1131083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359" y="1214780"/>
            <a:ext cx="179136" cy="179136"/>
          </a:xfrm>
          <a:prstGeom prst="rect">
            <a:avLst/>
          </a:prstGeom>
        </p:spPr>
      </p:pic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5" y="119604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3958374" y="1449249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4372" y="1555774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6534" y="1639471"/>
            <a:ext cx="179136" cy="179136"/>
          </a:xfrm>
          <a:prstGeom prst="rect">
            <a:avLst/>
          </a:prstGeom>
        </p:spPr>
      </p:pic>
      <p:cxnSp>
        <p:nvCxnSpPr>
          <p:cNvPr id="137" name="직선 연결선 136"/>
          <p:cNvCxnSpPr/>
          <p:nvPr/>
        </p:nvCxnSpPr>
        <p:spPr>
          <a:xfrm>
            <a:off x="3962549" y="1873940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24844" y="1620738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3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29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</a:t>
            </a:r>
            <a:r>
              <a:rPr lang="ko-KR" altLang="en-US" spc="-70" dirty="0" smtClean="0"/>
              <a:t>전</a:t>
            </a:r>
            <a:r>
              <a:rPr lang="en-US" altLang="ko-KR" spc="-70" dirty="0" smtClean="0"/>
              <a:t>)  </a:t>
            </a:r>
            <a:r>
              <a:rPr lang="ko-KR" altLang="en-US" spc="-70" dirty="0" smtClean="0"/>
              <a:t>연금보험</a:t>
            </a:r>
            <a:r>
              <a:rPr lang="en-US" altLang="ko-KR" spc="-70" dirty="0" smtClean="0"/>
              <a:t>(5</a:t>
            </a:r>
            <a:r>
              <a:rPr lang="ko-KR" altLang="en-US" spc="-70" dirty="0" smtClean="0"/>
              <a:t>년 확정 이율</a:t>
            </a:r>
            <a:r>
              <a:rPr lang="en-US" altLang="ko-KR" spc="-70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무배당 </a:t>
            </a:r>
            <a:r>
              <a:rPr lang="en-US" altLang="ko-KR" dirty="0" smtClean="0"/>
              <a:t>KB</a:t>
            </a:r>
            <a:r>
              <a:rPr lang="ko-KR" altLang="en-US" dirty="0" err="1" smtClean="0"/>
              <a:t>하이파이브평생연금보험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spc="-50" dirty="0" smtClean="0">
                <a:latin typeface="+mn-ea"/>
              </a:rPr>
              <a:t>5</a:t>
            </a:r>
            <a:r>
              <a:rPr lang="ko-KR" altLang="en-US" sz="700" spc="-50" dirty="0" smtClean="0">
                <a:latin typeface="+mn-ea"/>
              </a:rPr>
              <a:t>년간 이율 변동 없는 </a:t>
            </a:r>
            <a:r>
              <a:rPr lang="ko-KR" altLang="en-US" sz="700" spc="-50" dirty="0" err="1" smtClean="0">
                <a:latin typeface="+mn-ea"/>
              </a:rPr>
              <a:t>확정이율</a:t>
            </a:r>
            <a:r>
              <a:rPr lang="en-US" altLang="ko-KR" sz="700" spc="-50" dirty="0" smtClean="0">
                <a:latin typeface="+mn-ea"/>
              </a:rPr>
              <a:t>!</a:t>
            </a:r>
          </a:p>
          <a:p>
            <a:r>
              <a:rPr lang="ko-KR" altLang="en-US" sz="700" spc="-50" dirty="0" smtClean="0">
                <a:latin typeface="+mn-ea"/>
              </a:rPr>
              <a:t>이후는 </a:t>
            </a:r>
            <a:r>
              <a:rPr lang="ko-KR" altLang="en-US" sz="700" spc="-50" dirty="0" err="1" smtClean="0">
                <a:latin typeface="+mn-ea"/>
              </a:rPr>
              <a:t>연복리</a:t>
            </a:r>
            <a:r>
              <a:rPr lang="ko-KR" altLang="en-US" sz="700" spc="-50" dirty="0" smtClean="0">
                <a:latin typeface="+mn-ea"/>
              </a:rPr>
              <a:t> 공시이율 적용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32271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오래 유지할수록 커지는 적립 혜택</a:t>
            </a:r>
            <a:r>
              <a:rPr lang="en-US" altLang="ko-KR" sz="700" dirty="0" smtClean="0"/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보장과 노후 </a:t>
            </a:r>
            <a:r>
              <a:rPr lang="ko-KR" altLang="en-US" sz="700" dirty="0" err="1" smtClean="0"/>
              <a:t>연금준비는</a:t>
            </a:r>
            <a:r>
              <a:rPr lang="ko-KR" altLang="en-US" sz="700" dirty="0" smtClean="0"/>
              <a:t> 물론 비과세 혜택까지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000000</a:t>
                      </a:r>
                      <a:endParaRPr lang="ko-KR" altLang="en-US" sz="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5015" y="3849421"/>
            <a:ext cx="175929" cy="1440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752263" y="282724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80615"/>
              </p:ext>
            </p:extLst>
          </p:nvPr>
        </p:nvGraphicFramePr>
        <p:xfrm>
          <a:off x="3888169" y="306705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869" y="4301285"/>
            <a:ext cx="2369540" cy="15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후</a:t>
            </a:r>
            <a:r>
              <a:rPr lang="en-US" altLang="ko-KR" spc="-70" dirty="0" smtClean="0"/>
              <a:t>)  </a:t>
            </a:r>
            <a:r>
              <a:rPr lang="ko-KR" altLang="en-US" spc="-70" dirty="0" smtClean="0"/>
              <a:t>연금보험</a:t>
            </a:r>
            <a:r>
              <a:rPr lang="en-US" altLang="ko-KR" spc="-70" dirty="0" smtClean="0"/>
              <a:t>(5</a:t>
            </a:r>
            <a:r>
              <a:rPr lang="ko-KR" altLang="en-US" spc="-70" dirty="0" smtClean="0"/>
              <a:t>년 확정 이율</a:t>
            </a:r>
            <a:r>
              <a:rPr lang="en-US" altLang="ko-KR" spc="-70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무배당 </a:t>
            </a:r>
            <a:r>
              <a:rPr lang="en-US" altLang="ko-KR" dirty="0" smtClean="0"/>
              <a:t>KB</a:t>
            </a:r>
            <a:r>
              <a:rPr lang="ko-KR" altLang="en-US" dirty="0" err="1" smtClean="0"/>
              <a:t>하이파이브평생연금보험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700" spc="-50" dirty="0" smtClean="0">
                <a:latin typeface="+mn-ea"/>
              </a:rPr>
              <a:t>5</a:t>
            </a:r>
            <a:r>
              <a:rPr lang="ko-KR" altLang="en-US" sz="700" spc="-50" dirty="0" smtClean="0">
                <a:latin typeface="+mn-ea"/>
              </a:rPr>
              <a:t>년간 이율 변동 없는 </a:t>
            </a:r>
            <a:r>
              <a:rPr lang="ko-KR" altLang="en-US" sz="700" spc="-50" dirty="0" err="1" smtClean="0">
                <a:latin typeface="+mn-ea"/>
              </a:rPr>
              <a:t>확정이율</a:t>
            </a:r>
            <a:r>
              <a:rPr lang="en-US" altLang="ko-KR" sz="700" spc="-50" dirty="0" smtClean="0">
                <a:latin typeface="+mn-ea"/>
              </a:rPr>
              <a:t>!</a:t>
            </a:r>
          </a:p>
          <a:p>
            <a:r>
              <a:rPr lang="ko-KR" altLang="en-US" sz="700" spc="-50" dirty="0" smtClean="0">
                <a:latin typeface="+mn-ea"/>
              </a:rPr>
              <a:t>이후는 </a:t>
            </a:r>
            <a:r>
              <a:rPr lang="ko-KR" altLang="en-US" sz="700" spc="-50" dirty="0" err="1" smtClean="0">
                <a:latin typeface="+mn-ea"/>
              </a:rPr>
              <a:t>연복리</a:t>
            </a:r>
            <a:r>
              <a:rPr lang="ko-KR" altLang="en-US" sz="700" spc="-50" dirty="0" smtClean="0">
                <a:latin typeface="+mn-ea"/>
              </a:rPr>
              <a:t> 공시이율 적용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32271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오래 유지할수록 커지는 적립 혜택</a:t>
            </a:r>
            <a:r>
              <a:rPr lang="en-US" altLang="ko-KR" sz="700" dirty="0" smtClean="0"/>
              <a:t>!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dirty="0" smtClean="0"/>
              <a:t>보장과 노후 </a:t>
            </a:r>
            <a:r>
              <a:rPr lang="ko-KR" altLang="en-US" sz="700" dirty="0" err="1" smtClean="0"/>
              <a:t>연금준비는</a:t>
            </a:r>
            <a:r>
              <a:rPr lang="ko-KR" altLang="en-US" sz="700" dirty="0" smtClean="0"/>
              <a:t> 물론 비과세 혜택까지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3752263" y="282724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88169" y="306705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69" y="4301285"/>
            <a:ext cx="2369540" cy="1566954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740101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b="1" spc="-7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556" y="3854922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가입조건선택 및 </a:t>
            </a:r>
            <a:r>
              <a:rPr lang="ko-KR" altLang="en-US" dirty="0" smtClean="0"/>
              <a:t>보험료계산결과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연금보험</a:t>
            </a:r>
            <a:r>
              <a:rPr lang="en-US" altLang="ko-KR" dirty="0" smtClean="0"/>
              <a:t>_5</a:t>
            </a:r>
            <a:r>
              <a:rPr lang="ko-KR" altLang="en-US" dirty="0" err="1" smtClean="0"/>
              <a:t>년확정이율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644788" y="3606542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9217" y="1431785"/>
            <a:ext cx="2369704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(</a:t>
            </a:r>
            <a:r>
              <a:rPr lang="ko-KR" altLang="en-US" dirty="0" smtClean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ko-KR" altLang="en-US" dirty="0" smtClean="0"/>
              <a:t> 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55861" y="3630360"/>
            <a:ext cx="1944000" cy="280911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 smtClean="0"/>
              <a:t>49</a:t>
            </a:r>
            <a:r>
              <a:rPr lang="ko-KR" altLang="en-US" sz="800" dirty="0" smtClean="0"/>
              <a:t>세 </a:t>
            </a:r>
            <a:r>
              <a:rPr lang="ko-KR" altLang="en-US" sz="800" dirty="0"/>
              <a:t>남성 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추천플랜입니다</a:t>
            </a:r>
            <a:endParaRPr lang="en-US" altLang="ko-KR" sz="800" dirty="0"/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00DC309-B14E-5340-92A9-923EC5D5DADF}"/>
              </a:ext>
            </a:extLst>
          </p:cNvPr>
          <p:cNvSpPr/>
          <p:nvPr/>
        </p:nvSpPr>
        <p:spPr>
          <a:xfrm>
            <a:off x="1929824" y="3705902"/>
            <a:ext cx="473497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36000" rtlCol="0" anchor="ctr"/>
          <a:lstStyle/>
          <a:p>
            <a:pPr algn="r"/>
            <a:r>
              <a:rPr lang="ko-KR" altLang="en-US" sz="650" spc="-70" dirty="0">
                <a:latin typeface="+mn-ea"/>
              </a:rPr>
              <a:t> 재입력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29" y="3760907"/>
            <a:ext cx="116847" cy="11684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39064" y="4044206"/>
            <a:ext cx="1936467" cy="294603"/>
          </a:xfrm>
          <a:prstGeom prst="rect">
            <a:avLst/>
          </a:prstGeom>
          <a:solidFill>
            <a:srgbClr val="FFC000"/>
          </a:solidFill>
        </p:spPr>
        <p:txBody>
          <a:bodyPr wrap="square" lIns="108000" tIns="0" rIns="0" bIns="0" rtlCol="0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/>
              <a:t>월보험료</a:t>
            </a:r>
            <a:r>
              <a:rPr lang="ko-KR" altLang="en-US" sz="700" b="0" spc="-70" dirty="0"/>
              <a:t> </a:t>
            </a:r>
            <a:r>
              <a:rPr lang="en-US" altLang="ko-KR" sz="1200" dirty="0" smtClean="0"/>
              <a:t>30,000</a:t>
            </a:r>
            <a:r>
              <a:rPr lang="en-US" altLang="ko-KR" sz="500" dirty="0" smtClean="0"/>
              <a:t> </a:t>
            </a:r>
            <a:r>
              <a:rPr lang="ko-KR" altLang="en-US" sz="700" dirty="0"/>
              <a:t>원</a:t>
            </a:r>
            <a:endParaRPr lang="en-US" altLang="ko-KR" sz="700" dirty="0"/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505572" y="4423205"/>
          <a:ext cx="2220210" cy="3026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439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05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맞춤설게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836351"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8079"/>
              </p:ext>
            </p:extLst>
          </p:nvPr>
        </p:nvGraphicFramePr>
        <p:xfrm>
          <a:off x="505572" y="4423205"/>
          <a:ext cx="2220210" cy="3109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439">
                  <a:extLst>
                    <a:ext uri="{9D8B030D-6E8A-4147-A177-3AD203B41FA5}">
                      <a16:colId xmlns:a16="http://schemas.microsoft.com/office/drawing/2014/main" val="359115309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180977120"/>
                    </a:ext>
                  </a:extLst>
                </a:gridCol>
              </a:tblGrid>
              <a:tr h="1957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spc="-5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맞춤설게</a:t>
                      </a:r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1" spc="-5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8155"/>
                  </a:ext>
                </a:extLst>
              </a:tr>
              <a:tr h="2913975"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4423"/>
                  </a:ext>
                </a:extLst>
              </a:tr>
            </a:tbl>
          </a:graphicData>
        </a:graphic>
      </p:graphicFrame>
      <p:cxnSp>
        <p:nvCxnSpPr>
          <p:cNvPr id="133" name="직선 연결선 132"/>
          <p:cNvCxnSpPr/>
          <p:nvPr/>
        </p:nvCxnSpPr>
        <p:spPr>
          <a:xfrm>
            <a:off x="695917" y="5581643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659767" y="5330172"/>
            <a:ext cx="79893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연금개시나이</a:t>
            </a:r>
            <a:endParaRPr lang="ko-KR" altLang="en-US" sz="1600" dirty="0"/>
          </a:p>
        </p:txBody>
      </p:sp>
      <p:sp>
        <p:nvSpPr>
          <p:cNvPr id="135" name="직사각형 134"/>
          <p:cNvSpPr/>
          <p:nvPr/>
        </p:nvSpPr>
        <p:spPr>
          <a:xfrm>
            <a:off x="659767" y="5755040"/>
            <a:ext cx="70827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연금수령방법</a:t>
            </a:r>
            <a:endParaRPr lang="ko-KR" altLang="en-US" sz="1600" dirty="0"/>
          </a:p>
        </p:txBody>
      </p:sp>
      <p:cxnSp>
        <p:nvCxnSpPr>
          <p:cNvPr id="136" name="직선 연결선 135"/>
          <p:cNvCxnSpPr/>
          <p:nvPr/>
        </p:nvCxnSpPr>
        <p:spPr>
          <a:xfrm>
            <a:off x="695917" y="5999276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598002" y="6183163"/>
            <a:ext cx="798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예상연금수령액</a:t>
            </a:r>
            <a:endParaRPr lang="ko-KR" altLang="en-US" sz="1600" dirty="0"/>
          </a:p>
        </p:txBody>
      </p:sp>
      <p:cxnSp>
        <p:nvCxnSpPr>
          <p:cNvPr id="138" name="직선 연결선 137"/>
          <p:cNvCxnSpPr/>
          <p:nvPr/>
        </p:nvCxnSpPr>
        <p:spPr>
          <a:xfrm>
            <a:off x="696200" y="5581643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1" y="5364022"/>
            <a:ext cx="139663" cy="139663"/>
          </a:xfrm>
          <a:prstGeom prst="rect">
            <a:avLst/>
          </a:prstGeom>
        </p:spPr>
      </p:pic>
      <p:cxnSp>
        <p:nvCxnSpPr>
          <p:cNvPr id="140" name="직선 연결선 139"/>
          <p:cNvCxnSpPr/>
          <p:nvPr/>
        </p:nvCxnSpPr>
        <p:spPr>
          <a:xfrm>
            <a:off x="696200" y="5999276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그림 14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5788444"/>
            <a:ext cx="139663" cy="139663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90" y="6217188"/>
            <a:ext cx="139663" cy="139663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695917" y="6442341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>
            <a:off x="695917" y="5184292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659768" y="4932821"/>
            <a:ext cx="63619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납입기간</a:t>
            </a:r>
            <a:endParaRPr lang="ko-KR" altLang="en-US" sz="1600" dirty="0"/>
          </a:p>
        </p:txBody>
      </p:sp>
      <p:cxnSp>
        <p:nvCxnSpPr>
          <p:cNvPr id="146" name="직선 연결선 145"/>
          <p:cNvCxnSpPr/>
          <p:nvPr/>
        </p:nvCxnSpPr>
        <p:spPr>
          <a:xfrm>
            <a:off x="696200" y="5184292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28" y="4968350"/>
            <a:ext cx="139663" cy="139663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659767" y="6954897"/>
            <a:ext cx="798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공시이율</a:t>
            </a:r>
            <a:endParaRPr lang="ko-KR" altLang="en-US" sz="1600" dirty="0"/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542659" y="6896303"/>
            <a:ext cx="1110679" cy="27932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endParaRPr lang="ko-KR" altLang="en-US" sz="700" dirty="0">
              <a:latin typeface="+mn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8" y="6971153"/>
            <a:ext cx="139663" cy="139663"/>
          </a:xfrm>
          <a:prstGeom prst="rect">
            <a:avLst/>
          </a:prstGeom>
        </p:spPr>
      </p:pic>
      <p:cxnSp>
        <p:nvCxnSpPr>
          <p:cNvPr id="151" name="직선 연결선 150"/>
          <p:cNvCxnSpPr/>
          <p:nvPr/>
        </p:nvCxnSpPr>
        <p:spPr>
          <a:xfrm>
            <a:off x="670822" y="7196306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93124F6-E1F5-39F2-F485-A6D27B131C87}"/>
              </a:ext>
            </a:extLst>
          </p:cNvPr>
          <p:cNvSpPr txBox="1"/>
          <p:nvPr/>
        </p:nvSpPr>
        <p:spPr>
          <a:xfrm>
            <a:off x="3895528" y="1187134"/>
            <a:ext cx="1363464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특약으로 부족한 보장 꼼꼼하게</a:t>
            </a:r>
            <a:endParaRPr lang="en-US" altLang="ko-KR" sz="700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95528" y="1422410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690" y="1506107"/>
            <a:ext cx="179136" cy="179136"/>
          </a:xfrm>
          <a:prstGeom prst="rect">
            <a:avLst/>
          </a:prstGeom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3C04439-77AE-63AA-AD5E-C25EB2C3C0FE}"/>
              </a:ext>
            </a:extLst>
          </p:cNvPr>
          <p:cNvSpPr/>
          <p:nvPr/>
        </p:nvSpPr>
        <p:spPr>
          <a:xfrm>
            <a:off x="4090912" y="1493256"/>
            <a:ext cx="1011201" cy="204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뇌경색증진단특약</a:t>
            </a:r>
            <a:endParaRPr lang="ko-KR" altLang="en-US" sz="1600" dirty="0"/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4952316" y="1487375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>
                <a:latin typeface="+mn-ea"/>
              </a:rPr>
              <a:t>월납</a:t>
            </a:r>
            <a:r>
              <a:rPr lang="ko-KR" altLang="en-US" sz="700" dirty="0">
                <a:latin typeface="+mn-ea"/>
              </a:rPr>
              <a:t>     </a:t>
            </a:r>
            <a:r>
              <a:rPr lang="ko-KR" altLang="en-US" sz="700" dirty="0" smtClean="0">
                <a:latin typeface="+mn-ea"/>
              </a:rPr>
              <a:t>  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3973705" y="1740576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76908" y="4921999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10</a:t>
            </a:r>
            <a:r>
              <a:rPr lang="ko-KR" altLang="en-US" sz="700" dirty="0" err="1" smtClean="0">
                <a:latin typeface="+mn-ea"/>
              </a:rPr>
              <a:t>년</a:t>
            </a:r>
            <a:r>
              <a:rPr lang="ko-KR" altLang="en-US" sz="700" dirty="0" err="1" smtClean="0">
                <a:latin typeface="+mn-ea"/>
              </a:rPr>
              <a:t>납</a:t>
            </a:r>
            <a:r>
              <a:rPr lang="ko-KR" altLang="en-US" sz="700" dirty="0" smtClean="0">
                <a:latin typeface="+mn-ea"/>
              </a:rPr>
              <a:t>  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59" name="모서리가 둥근 직사각형 158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87661" y="5335906"/>
            <a:ext cx="940404" cy="20299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80</a:t>
            </a:r>
            <a:r>
              <a:rPr lang="ko-KR" altLang="en-US" sz="700" dirty="0" smtClean="0">
                <a:latin typeface="+mn-ea"/>
              </a:rPr>
              <a:t>세                 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0" name="모서리가 둥근 직사각형 159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604593" y="5756521"/>
            <a:ext cx="1026215" cy="21649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ko-KR" altLang="en-US" sz="700" dirty="0" err="1" smtClean="0">
                <a:latin typeface="+mn-ea"/>
              </a:rPr>
              <a:t>종신연금형</a:t>
            </a:r>
            <a:r>
              <a:rPr lang="en-US" altLang="ko-KR" sz="700" dirty="0" smtClean="0">
                <a:latin typeface="+mn-ea"/>
              </a:rPr>
              <a:t>(100</a:t>
            </a:r>
            <a:r>
              <a:rPr lang="ko-KR" altLang="en-US" sz="700" dirty="0" smtClean="0">
                <a:latin typeface="+mn-ea"/>
              </a:rPr>
              <a:t>세</a:t>
            </a:r>
            <a:r>
              <a:rPr lang="en-US" altLang="ko-KR" sz="700" dirty="0">
                <a:latin typeface="+mn-ea"/>
              </a:rPr>
              <a:t>)</a:t>
            </a:r>
            <a:r>
              <a:rPr lang="ko-KR" altLang="en-US" sz="700" dirty="0" smtClean="0">
                <a:latin typeface="+mn-ea"/>
              </a:rPr>
              <a:t>▼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989729" y="6193867"/>
            <a:ext cx="637199" cy="21649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 smtClean="0">
                <a:latin typeface="+mn-ea"/>
              </a:rPr>
              <a:t>2,2766,000</a:t>
            </a:r>
            <a:r>
              <a:rPr lang="ko-KR" altLang="en-US" sz="700" dirty="0" smtClean="0">
                <a:latin typeface="+mn-ea"/>
              </a:rPr>
              <a:t>원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42901" y="6950021"/>
            <a:ext cx="1181085" cy="21375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2.9%(2023</a:t>
            </a:r>
            <a:r>
              <a:rPr lang="ko-KR" altLang="en-US" sz="700" dirty="0">
                <a:latin typeface="+mn-ea"/>
              </a:rPr>
              <a:t>년</a:t>
            </a:r>
            <a:r>
              <a:rPr lang="en-US" altLang="ko-KR" sz="700" dirty="0">
                <a:latin typeface="+mn-ea"/>
              </a:rPr>
              <a:t>06</a:t>
            </a:r>
            <a:r>
              <a:rPr lang="ko-KR" altLang="en-US" sz="700" dirty="0">
                <a:latin typeface="+mn-ea"/>
              </a:rPr>
              <a:t>월 현재</a:t>
            </a:r>
            <a:r>
              <a:rPr lang="en-US" altLang="ko-KR" sz="700" dirty="0">
                <a:latin typeface="+mn-ea"/>
              </a:rPr>
              <a:t>)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664735" y="6584313"/>
            <a:ext cx="79865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확정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이율</a:t>
            </a:r>
            <a:endParaRPr lang="ko-KR" altLang="en-US" sz="1600" dirty="0"/>
          </a:p>
        </p:txBody>
      </p: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547627" y="6525719"/>
            <a:ext cx="1110679" cy="279326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endParaRPr lang="ko-KR" altLang="en-US" sz="700" dirty="0">
              <a:latin typeface="+mn-ea"/>
            </a:endParaRPr>
          </a:p>
        </p:txBody>
      </p:sp>
      <p:pic>
        <p:nvPicPr>
          <p:cNvPr id="165" name="그림 16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6" y="6600569"/>
            <a:ext cx="139663" cy="139663"/>
          </a:xfrm>
          <a:prstGeom prst="rect">
            <a:avLst/>
          </a:prstGeom>
        </p:spPr>
      </p:pic>
      <p:cxnSp>
        <p:nvCxnSpPr>
          <p:cNvPr id="166" name="직선 연결선 165"/>
          <p:cNvCxnSpPr/>
          <p:nvPr/>
        </p:nvCxnSpPr>
        <p:spPr>
          <a:xfrm>
            <a:off x="675790" y="6825722"/>
            <a:ext cx="186960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47869" y="6579437"/>
            <a:ext cx="1181085" cy="213752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3.5% (</a:t>
            </a:r>
            <a:r>
              <a:rPr lang="ko-KR" altLang="en-US" sz="700" dirty="0" err="1">
                <a:latin typeface="+mn-ea"/>
              </a:rPr>
              <a:t>가입후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5</a:t>
            </a:r>
            <a:r>
              <a:rPr lang="ko-KR" altLang="en-US" sz="700" dirty="0" err="1">
                <a:latin typeface="+mn-ea"/>
              </a:rPr>
              <a:t>년이내</a:t>
            </a:r>
            <a:r>
              <a:rPr lang="ko-KR" altLang="en-US" sz="700" dirty="0">
                <a:latin typeface="+mn-ea"/>
              </a:rPr>
              <a:t> 적용</a:t>
            </a:r>
            <a:r>
              <a:rPr lang="en-US" altLang="ko-KR" sz="700" dirty="0">
                <a:latin typeface="+mn-ea"/>
              </a:rPr>
              <a:t>)</a:t>
            </a:r>
            <a:endParaRPr lang="ko-KR" altLang="en-US" sz="700" dirty="0">
              <a:latin typeface="+mn-ea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66006" y="5558064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66007" y="5891903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902" y="6180592"/>
            <a:ext cx="2213785" cy="1572108"/>
          </a:xfrm>
          <a:prstGeom prst="rect">
            <a:avLst/>
          </a:prstGeom>
        </p:spPr>
      </p:pic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16752" y="1148620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31552" y="1500759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16751" y="2018301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16752" y="2236994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6931552" y="2675613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1503" y="2987473"/>
            <a:ext cx="1999188" cy="1092493"/>
          </a:xfrm>
          <a:prstGeom prst="rect">
            <a:avLst/>
          </a:prstGeom>
        </p:spPr>
      </p:pic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72496" y="4159361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93422" y="4545088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6875483" y="4759821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0" name="표 179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59157"/>
              </p:ext>
            </p:extLst>
          </p:nvPr>
        </p:nvGraphicFramePr>
        <p:xfrm>
          <a:off x="7011389" y="4999634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181" name="그림 1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1089" y="6233861"/>
            <a:ext cx="2369540" cy="1566954"/>
          </a:xfrm>
          <a:prstGeom prst="rect">
            <a:avLst/>
          </a:prstGeom>
        </p:spPr>
      </p:pic>
      <p:sp>
        <p:nvSpPr>
          <p:cNvPr id="182" name="모서리가 둥근 직사각형 181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37036" y="4106162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상담신청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778741" y="4605149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63302" y="5005891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63302" y="5188720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86" name="표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031320"/>
              </p:ext>
            </p:extLst>
          </p:nvPr>
        </p:nvGraphicFramePr>
        <p:xfrm>
          <a:off x="3955877" y="3195849"/>
          <a:ext cx="1931650" cy="604094"/>
        </p:xfrm>
        <a:graphic>
          <a:graphicData uri="http://schemas.openxmlformats.org/drawingml/2006/table">
            <a:tbl>
              <a:tblPr firstRow="1" bandRow="1"/>
              <a:tblGrid>
                <a:gridCol w="965825">
                  <a:extLst>
                    <a:ext uri="{9D8B030D-6E8A-4147-A177-3AD203B41FA5}">
                      <a16:colId xmlns:a16="http://schemas.microsoft.com/office/drawing/2014/main" val="3345876336"/>
                    </a:ext>
                  </a:extLst>
                </a:gridCol>
                <a:gridCol w="965825">
                  <a:extLst>
                    <a:ext uri="{9D8B030D-6E8A-4147-A177-3AD203B41FA5}">
                      <a16:colId xmlns:a16="http://schemas.microsoft.com/office/drawing/2014/main" val="3971559240"/>
                    </a:ext>
                  </a:extLst>
                </a:gridCol>
              </a:tblGrid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보장내역</a:t>
                      </a:r>
                      <a:endParaRPr lang="ko-KR" altLang="en-US" sz="1400" b="0" i="0" u="none" strike="noStrike" spc="-70" baseline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가입기준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718326"/>
                  </a:ext>
                </a:extLst>
              </a:tr>
              <a:tr h="302047"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해약환금급</a:t>
                      </a:r>
                      <a:endParaRPr lang="ko-KR" altLang="en-US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i="0" u="none" strike="noStrike" kern="120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약관보기</a:t>
                      </a:r>
                      <a:endParaRPr lang="en-US" altLang="ko-KR" sz="1400" b="0" i="0" u="none" strike="noStrike" spc="-70" baseline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63" marR="4763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787044"/>
                  </a:ext>
                </a:extLst>
              </a:tr>
            </a:tbl>
          </a:graphicData>
        </a:graphic>
      </p:graphicFrame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B05DAB0-D5BB-7F03-4122-D1795371F003}"/>
              </a:ext>
            </a:extLst>
          </p:cNvPr>
          <p:cNvSpPr/>
          <p:nvPr/>
        </p:nvSpPr>
        <p:spPr>
          <a:xfrm>
            <a:off x="4025088" y="1859234"/>
            <a:ext cx="126615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고액치료비암진단특약</a:t>
            </a:r>
            <a:endParaRPr lang="ko-KR" altLang="en-US" sz="1600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69464B8C-6DCB-E060-7225-B6E34B96D618}"/>
              </a:ext>
            </a:extLst>
          </p:cNvPr>
          <p:cNvSpPr/>
          <p:nvPr/>
        </p:nvSpPr>
        <p:spPr>
          <a:xfrm>
            <a:off x="4069620" y="2278863"/>
            <a:ext cx="9033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암치료특약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갱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ko-KR" altLang="en-US" sz="16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952962" y="2993091"/>
            <a:ext cx="229712" cy="43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59536" y="2692684"/>
            <a:ext cx="2121911" cy="3724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특약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모두보기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+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89553" y="1791395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715" y="1875092"/>
            <a:ext cx="179136" cy="179136"/>
          </a:xfrm>
          <a:prstGeom prst="rect">
            <a:avLst/>
          </a:prstGeom>
        </p:spPr>
      </p:pic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34201" y="1856360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 smtClean="0">
                <a:latin typeface="+mn-ea"/>
              </a:rPr>
              <a:t>5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  <p:cxnSp>
        <p:nvCxnSpPr>
          <p:cNvPr id="194" name="직선 연결선 193"/>
          <p:cNvCxnSpPr/>
          <p:nvPr/>
        </p:nvCxnSpPr>
        <p:spPr>
          <a:xfrm>
            <a:off x="3967730" y="2109561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7B7ED17-6887-9426-9856-340E759490A0}"/>
              </a:ext>
            </a:extLst>
          </p:cNvPr>
          <p:cNvSpPr/>
          <p:nvPr/>
        </p:nvSpPr>
        <p:spPr>
          <a:xfrm>
            <a:off x="3893728" y="2216086"/>
            <a:ext cx="306407" cy="318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600" dirty="0"/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DD36D25C-C265-801B-4489-916B7CE0C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890" y="2299783"/>
            <a:ext cx="179136" cy="179136"/>
          </a:xfrm>
          <a:prstGeom prst="rect">
            <a:avLst/>
          </a:prstGeom>
        </p:spPr>
      </p:pic>
      <p:cxnSp>
        <p:nvCxnSpPr>
          <p:cNvPr id="197" name="직선 연결선 196"/>
          <p:cNvCxnSpPr/>
          <p:nvPr/>
        </p:nvCxnSpPr>
        <p:spPr>
          <a:xfrm>
            <a:off x="3971905" y="2534252"/>
            <a:ext cx="188360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모서리가 둥근 직사각형 197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5034200" y="2281050"/>
            <a:ext cx="852543" cy="223450"/>
          </a:xfrm>
          <a:prstGeom prst="roundRect">
            <a:avLst>
              <a:gd name="adj" fmla="val 1472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r>
              <a:rPr lang="en-US" altLang="ko-KR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3</a:t>
            </a:r>
            <a:r>
              <a:rPr lang="ko-KR" altLang="en-US" sz="700" dirty="0" smtClean="0">
                <a:latin typeface="+mn-ea"/>
              </a:rPr>
              <a:t>천만원</a:t>
            </a:r>
            <a:r>
              <a:rPr lang="ko-KR" altLang="en-US" sz="700" dirty="0" smtClean="0">
                <a:latin typeface="+mn-ea"/>
              </a:rPr>
              <a:t>          ▼</a:t>
            </a:r>
            <a:endParaRPr lang="ko-KR" altLang="en-US" sz="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39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알림사항</a:t>
            </a:r>
            <a:r>
              <a:rPr lang="ko-KR" altLang="en-US" spc="-70" dirty="0">
                <a:solidFill>
                  <a:srgbClr val="FF0000"/>
                </a:solidFill>
              </a:rPr>
              <a:t/>
            </a:r>
            <a:br>
              <a:rPr lang="ko-KR" altLang="en-US" spc="-70" dirty="0">
                <a:solidFill>
                  <a:srgbClr val="FF0000"/>
                </a:solidFill>
              </a:rPr>
            </a:b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537CA97-59EC-7F22-E86A-820D4FE74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185E8F-18C3-DACB-401E-C6D37C08D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8" y="1457485"/>
            <a:ext cx="133937" cy="13393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2454" y="1603037"/>
            <a:ext cx="2305571" cy="16480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알림사항</a:t>
            </a:r>
            <a:endParaRPr lang="en-US" altLang="ko-KR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11566" y="1799023"/>
            <a:ext cx="21440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본 상품은 피보험자의 기존 보험가입사항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나이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청약서의 계약 전 </a:t>
            </a:r>
            <a:r>
              <a:rPr lang="ko-KR" altLang="en-US" sz="600" b="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알릴의무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사항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보험가입금액이 회사가 정한 진단 기준 초과 시에는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당사 </a:t>
            </a:r>
            <a:r>
              <a:rPr lang="ko-KR" altLang="en-US" sz="600" b="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방문진단을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통해 건강검진을 시행할 수 있으며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그 결과에 따라 보험가입이 제한될 수 있습니다</a:t>
            </a:r>
            <a:r>
              <a:rPr lang="en-US" altLang="ko-KR" sz="600" b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227763"/>
              </p:ext>
            </p:extLst>
          </p:nvPr>
        </p:nvGraphicFramePr>
        <p:xfrm>
          <a:off x="511566" y="2434260"/>
          <a:ext cx="2144053" cy="2825721"/>
        </p:xfrm>
        <a:graphic>
          <a:graphicData uri="http://schemas.openxmlformats.org/drawingml/2006/table">
            <a:tbl>
              <a:tblPr/>
              <a:tblGrid>
                <a:gridCol w="308329">
                  <a:extLst>
                    <a:ext uri="{9D8B030D-6E8A-4147-A177-3AD203B41FA5}">
                      <a16:colId xmlns:a16="http://schemas.microsoft.com/office/drawing/2014/main" val="606759591"/>
                    </a:ext>
                  </a:extLst>
                </a:gridCol>
                <a:gridCol w="549291">
                  <a:extLst>
                    <a:ext uri="{9D8B030D-6E8A-4147-A177-3AD203B41FA5}">
                      <a16:colId xmlns:a16="http://schemas.microsoft.com/office/drawing/2014/main" val="1998549324"/>
                    </a:ext>
                  </a:extLst>
                </a:gridCol>
                <a:gridCol w="428811">
                  <a:extLst>
                    <a:ext uri="{9D8B030D-6E8A-4147-A177-3AD203B41FA5}">
                      <a16:colId xmlns:a16="http://schemas.microsoft.com/office/drawing/2014/main" val="3073262442"/>
                    </a:ext>
                  </a:extLst>
                </a:gridCol>
                <a:gridCol w="428811">
                  <a:extLst>
                    <a:ext uri="{9D8B030D-6E8A-4147-A177-3AD203B41FA5}">
                      <a16:colId xmlns:a16="http://schemas.microsoft.com/office/drawing/2014/main" val="2264878263"/>
                    </a:ext>
                  </a:extLst>
                </a:gridCol>
                <a:gridCol w="428811">
                  <a:extLst>
                    <a:ext uri="{9D8B030D-6E8A-4147-A177-3AD203B41FA5}">
                      <a16:colId xmlns:a16="http://schemas.microsoft.com/office/drawing/2014/main" val="3949289830"/>
                    </a:ext>
                  </a:extLst>
                </a:gridCol>
              </a:tblGrid>
              <a:tr h="313969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30</a:t>
                      </a:r>
                      <a:r>
                        <a:rPr lang="ko-KR" altLang="en-US" sz="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40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50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729481"/>
                  </a:ext>
                </a:extLst>
              </a:tr>
              <a:tr h="31396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남자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표준체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6,000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12,900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30,600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959240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비흡연체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4,600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10,200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25,500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190208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건강체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4,100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9,100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22,500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4715281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슈퍼건강체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3,600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7,500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18,300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9351833"/>
                  </a:ext>
                </a:extLst>
              </a:tr>
              <a:tr h="313969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여자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표준체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3,700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7,000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14,400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5619160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비흡연체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3,600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6,700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13,900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609065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건강체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3,400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6,200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12,600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86670"/>
                  </a:ext>
                </a:extLst>
              </a:tr>
              <a:tr h="3139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KBFGDisplayM"/>
                        </a:rPr>
                        <a:t>슈퍼건강체</a:t>
                      </a:r>
                      <a:endParaRPr lang="ko-KR" altLang="en-US" sz="6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KBFGDisplayM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3,200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6,000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12,000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2758219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80162" y="2274897"/>
            <a:ext cx="750051" cy="12818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dirty="0" smtClean="0"/>
              <a:t>비교안내확인</a:t>
            </a:r>
            <a:endParaRPr lang="en-US" altLang="ko-KR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1063033" y="2311240"/>
            <a:ext cx="1563564" cy="915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ko-KR" altLang="en-US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보험가입금액 </a:t>
            </a:r>
            <a:r>
              <a:rPr lang="en-US" altLang="ko-KR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억</a:t>
            </a:r>
            <a:r>
              <a:rPr lang="en-US" altLang="ko-KR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10</a:t>
            </a:r>
            <a:r>
              <a:rPr lang="ko-KR" altLang="en-US" sz="600" b="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년만기</a:t>
            </a:r>
            <a:r>
              <a:rPr lang="en-US" altLang="ko-KR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전기납</a:t>
            </a:r>
            <a:r>
              <a:rPr lang="en-US" altLang="ko-KR" sz="600" b="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600" b="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월납</a:t>
            </a:r>
            <a:endParaRPr lang="en-US" altLang="ko-KR" sz="16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48070" y="5503539"/>
            <a:ext cx="2142986" cy="3530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72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가입진행전</a:t>
            </a:r>
            <a:r>
              <a:rPr lang="ko-KR" altLang="en-US" dirty="0" smtClean="0"/>
              <a:t> 안내 및 준비사항</a:t>
            </a:r>
            <a:r>
              <a:rPr lang="en-US" altLang="ko-KR" dirty="0" smtClean="0"/>
              <a:t>(TO-BE)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537CA97-59EC-7F22-E86A-820D4FE74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185E8F-18C3-DACB-401E-C6D37C08D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&lt; (</a:t>
            </a:r>
            <a:r>
              <a:rPr lang="ko-KR" altLang="en-US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무</a:t>
            </a:r>
            <a:r>
              <a:rPr lang="en-US" altLang="ko-KR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KB</a:t>
            </a:r>
            <a:r>
              <a:rPr lang="ko-KR" altLang="en-US" sz="10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착한정기보험</a:t>
            </a:r>
            <a:r>
              <a:rPr lang="ko-KR" altLang="en-US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10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Ⅱ</a:t>
            </a:r>
          </a:p>
          <a:p>
            <a:endParaRPr lang="ko-KR" altLang="en-US" sz="10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7632" y="1477542"/>
            <a:ext cx="2180747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보험가입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분이면 충분해요</a:t>
            </a:r>
            <a:r>
              <a:rPr lang="en-US" altLang="ko-KR" dirty="0" smtClean="0"/>
              <a:t>~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67316" y="1827961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err="1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본힌확인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및 </a:t>
            </a:r>
            <a:r>
              <a:rPr lang="ko-KR" altLang="en-US" sz="800" b="0" dirty="0" err="1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가입자정보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작성</a:t>
            </a:r>
            <a:endParaRPr lang="ko-KR" altLang="en-US" sz="800" b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67316" y="2356319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err="1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계약전알릴의무</a:t>
            </a:r>
            <a:r>
              <a:rPr lang="ko-KR" altLang="en-US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사항 </a:t>
            </a:r>
            <a:r>
              <a:rPr lang="ko-KR" altLang="en-US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67316" y="3194141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가입문서확인 및 결제</a:t>
            </a:r>
            <a:endParaRPr lang="ko-KR" altLang="en-US" sz="800" b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23370" y="1975149"/>
            <a:ext cx="1814004" cy="288147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공동인증서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카카오페이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휴대폰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신용카드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KB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국민인증서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en-US" altLang="ko-KR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Kbpay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인증서를 준비해주세요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823370" y="3378775"/>
            <a:ext cx="1814004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계약자 본인 소유 계좌 및 카드를 준비해주세요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823370" y="2552454"/>
            <a:ext cx="1814004" cy="50359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본인신분증을 준비해주세요</a:t>
            </a:r>
            <a:endParaRPr lang="en-US" altLang="ko-KR" sz="7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7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보험가입에 필요한 질병정보 및 알릴의무사항을 작성해주세요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567316" y="3702970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※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주의사항</a:t>
            </a:r>
            <a:endParaRPr lang="en-US" altLang="ko-KR" sz="800" b="0" dirty="0" smtClean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1527" y="3918225"/>
            <a:ext cx="1814004" cy="50359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보험계약자와 피보험자가 같아야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고객님의 소중한 정보를 안전하게 보호하기 위해서 각 단계별로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작성시간을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10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분 이내로 제한하고 있습니다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48070" y="5503539"/>
            <a:ext cx="2142986" cy="3530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본인확인 및 </a:t>
            </a:r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계약동의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742466" y="995911"/>
            <a:ext cx="2388367" cy="36767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가임설계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내용                </a:t>
            </a:r>
            <a:r>
              <a:rPr lang="en-US" altLang="ko-KR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sym typeface="Wingdings" panose="05000000000000000000" pitchFamily="2" charset="2"/>
              </a:rPr>
              <a:t>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55747" y="1477542"/>
            <a:ext cx="2180747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보험가입 </a:t>
            </a:r>
            <a:r>
              <a:rPr lang="en-US" altLang="ko-KR" dirty="0" smtClean="0"/>
              <a:t>5</a:t>
            </a:r>
            <a:r>
              <a:rPr lang="ko-KR" altLang="en-US" dirty="0" smtClean="0"/>
              <a:t>분이면 충분해요</a:t>
            </a:r>
            <a:r>
              <a:rPr lang="en-US" altLang="ko-KR" dirty="0" smtClean="0"/>
              <a:t>~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3995431" y="1827961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1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err="1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본힌확인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및 </a:t>
            </a:r>
            <a:r>
              <a:rPr lang="ko-KR" altLang="en-US" sz="800" b="0" dirty="0" err="1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가입자정보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작성</a:t>
            </a:r>
            <a:endParaRPr lang="ko-KR" altLang="en-US" sz="800" b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3995431" y="2356319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2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err="1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계약전알릴의무</a:t>
            </a:r>
            <a:r>
              <a:rPr lang="ko-KR" altLang="en-US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사항 </a:t>
            </a:r>
            <a:r>
              <a:rPr lang="ko-KR" altLang="en-US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작성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3995431" y="3194141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3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단계 </a:t>
            </a: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: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가입문서확인 및 결제</a:t>
            </a:r>
            <a:endParaRPr lang="ko-KR" altLang="en-US" sz="800" b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251485" y="1975149"/>
            <a:ext cx="1814004" cy="288147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공동인증서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카카오페이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휴대폰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신용카드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KB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국민인증서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en-US" altLang="ko-KR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Kbpay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인증서를 준비해주세요</a:t>
            </a:r>
            <a:endParaRPr lang="ko-KR" altLang="en-US" sz="1600" dirty="0"/>
          </a:p>
        </p:txBody>
      </p:sp>
      <p:sp>
        <p:nvSpPr>
          <p:cNvPr id="67" name="직사각형 66"/>
          <p:cNvSpPr/>
          <p:nvPr/>
        </p:nvSpPr>
        <p:spPr>
          <a:xfrm>
            <a:off x="4251485" y="3378775"/>
            <a:ext cx="1814004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계약자 본인 소유 계좌 및 카드를 준비해주세요</a:t>
            </a:r>
            <a:endParaRPr lang="ko-KR" altLang="en-US" sz="1600" dirty="0"/>
          </a:p>
        </p:txBody>
      </p:sp>
      <p:sp>
        <p:nvSpPr>
          <p:cNvPr id="68" name="직사각형 67"/>
          <p:cNvSpPr/>
          <p:nvPr/>
        </p:nvSpPr>
        <p:spPr>
          <a:xfrm>
            <a:off x="4251485" y="2552454"/>
            <a:ext cx="1814004" cy="50359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본인신분증을 준비해주세요</a:t>
            </a:r>
            <a:endParaRPr lang="en-US" altLang="ko-KR" sz="7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endParaRPr lang="en-US" altLang="ko-KR" sz="7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보험가입에 필요한 질병정보 및 알릴의무사항을 작성해주세요</a:t>
            </a:r>
            <a:r>
              <a:rPr lang="en-US" altLang="ko-KR" sz="7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5D8A93-C29A-A743-B693-4845AF5CB2D3}"/>
              </a:ext>
            </a:extLst>
          </p:cNvPr>
          <p:cNvSpPr txBox="1"/>
          <p:nvPr/>
        </p:nvSpPr>
        <p:spPr>
          <a:xfrm>
            <a:off x="3995431" y="3702970"/>
            <a:ext cx="205800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Aft>
                <a:spcPts val="600"/>
              </a:spcAft>
              <a:buSzPct val="100000"/>
              <a:defRPr sz="1200" b="1" spc="-50"/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  <a:buSzTx/>
            </a:pPr>
            <a:r>
              <a:rPr lang="en-US" altLang="ko-KR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※ </a:t>
            </a:r>
            <a:r>
              <a:rPr lang="ko-KR" altLang="en-US" sz="800" b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latin typeface="+mn-ea"/>
              </a:rPr>
              <a:t>주의사항</a:t>
            </a:r>
            <a:endParaRPr lang="en-US" altLang="ko-KR" sz="800" b="0" dirty="0" smtClean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089642" y="3918225"/>
            <a:ext cx="1814004" cy="50359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보험계약자와 피보험자가 같아야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88900" indent="-88900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고객님의 소중한 정보를 안전하게 보호하기 위해서 각 단계별로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작성시간을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10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분 이내로 제한하고 있습니다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75" y="1244844"/>
            <a:ext cx="108000" cy="108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7025127" y="1452446"/>
            <a:ext cx="1947898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가입설계내용</a:t>
            </a:r>
            <a:endParaRPr lang="en-US" altLang="ko-KR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148468" y="2295014"/>
            <a:ext cx="1735221" cy="317251"/>
          </a:xfrm>
          <a:prstGeom prst="roundRect">
            <a:avLst>
              <a:gd name="adj" fmla="val 1604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월 보험료 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:                    </a:t>
            </a:r>
            <a:r>
              <a:rPr lang="en-US" altLang="ko-KR" sz="10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54,200</a:t>
            </a:r>
            <a:r>
              <a:rPr lang="ko-KR" altLang="en-US" sz="10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원</a:t>
            </a:r>
            <a:r>
              <a:rPr lang="en-US" altLang="ko-KR" sz="10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endParaRPr lang="ko-KR" altLang="en-US" sz="10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59646"/>
              </p:ext>
            </p:extLst>
          </p:nvPr>
        </p:nvGraphicFramePr>
        <p:xfrm>
          <a:off x="7205922" y="2728647"/>
          <a:ext cx="1677768" cy="2124588"/>
        </p:xfrm>
        <a:graphic>
          <a:graphicData uri="http://schemas.openxmlformats.org/drawingml/2006/table">
            <a:tbl>
              <a:tblPr/>
              <a:tblGrid>
                <a:gridCol w="838884">
                  <a:extLst>
                    <a:ext uri="{9D8B030D-6E8A-4147-A177-3AD203B41FA5}">
                      <a16:colId xmlns:a16="http://schemas.microsoft.com/office/drawing/2014/main" val="3073262442"/>
                    </a:ext>
                  </a:extLst>
                </a:gridCol>
                <a:gridCol w="838884">
                  <a:extLst>
                    <a:ext uri="{9D8B030D-6E8A-4147-A177-3AD203B41FA5}">
                      <a16:colId xmlns:a16="http://schemas.microsoft.com/office/drawing/2014/main" val="2264878263"/>
                    </a:ext>
                  </a:extLst>
                </a:gridCol>
              </a:tblGrid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보험나이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: 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12,900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2959240"/>
                  </a:ext>
                </a:extLst>
              </a:tr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가입금액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: 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10,200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190208"/>
                  </a:ext>
                </a:extLst>
              </a:tr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보험기간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: 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9,100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4715281"/>
                  </a:ext>
                </a:extLst>
              </a:tr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납입기간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: 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7,500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9351833"/>
                  </a:ext>
                </a:extLst>
              </a:tr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납입방법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: 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7,000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5619160"/>
                  </a:ext>
                </a:extLst>
              </a:tr>
              <a:tr h="354098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보장금액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72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800" b="0" dirty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6,700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609065"/>
                  </a:ext>
                </a:extLst>
              </a:tr>
            </a:tbl>
          </a:graphicData>
        </a:graphic>
      </p:graphicFrame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7165257" y="5018054"/>
            <a:ext cx="1728000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148468" y="1895353"/>
            <a:ext cx="1735221" cy="317251"/>
          </a:xfrm>
          <a:prstGeom prst="roundRect">
            <a:avLst>
              <a:gd name="adj" fmla="val 1604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무</a:t>
            </a:r>
            <a:r>
              <a:rPr lang="en-US" altLang="ko-KR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) KB</a:t>
            </a:r>
            <a:r>
              <a:rPr lang="ko-KR" altLang="en-US" sz="8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착한정기보험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Ⅱ : </a:t>
            </a:r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표준체</a:t>
            </a:r>
            <a:endParaRPr lang="en-US" altLang="ko-KR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35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본인인증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보험상품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1480" y="1422656"/>
            <a:ext cx="2368296" cy="444779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29782" y="1477542"/>
            <a:ext cx="2021394" cy="42557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1480" y="1579470"/>
            <a:ext cx="1528962" cy="214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본인인증방법 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6660" y="1805170"/>
            <a:ext cx="1724728" cy="180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rgbClr val="BEBEBE"/>
                </a:solidFill>
              </a:rPr>
              <a:t>아래 버튼을 선택하여 인증해주세요</a:t>
            </a:r>
            <a:r>
              <a:rPr lang="en-US" altLang="ko-KR" sz="700" b="1" dirty="0" smtClean="0">
                <a:solidFill>
                  <a:srgbClr val="BEBEBE"/>
                </a:solidFill>
              </a:rPr>
              <a:t>.</a:t>
            </a:r>
            <a:endParaRPr lang="ko-KR" altLang="en-US" sz="700" b="1" dirty="0">
              <a:solidFill>
                <a:srgbClr val="BEBEB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0252" y="2043738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252" y="2740300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20252" y="3433962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8449" y="2131278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668449" y="2832386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4" name="직사각형 63"/>
          <p:cNvSpPr/>
          <p:nvPr/>
        </p:nvSpPr>
        <p:spPr>
          <a:xfrm>
            <a:off x="668449" y="3524365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1032315" y="2236766"/>
            <a:ext cx="1109295" cy="15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휴대폰 본인인증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88614" y="2946105"/>
            <a:ext cx="713232" cy="1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72836" y="3626648"/>
            <a:ext cx="867606" cy="16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 Pay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59912" y="218249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257073" y="290316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251154" y="3597555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동의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보험상품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0594" y="1413523"/>
            <a:ext cx="2408874" cy="4917184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29782" y="1477542"/>
            <a:ext cx="2021394" cy="42557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33486" y="1554433"/>
            <a:ext cx="1635034" cy="22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보험 계약을 위해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약관동의를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해주세요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30" name="그래픽 47" descr="아래쪽 캐럿 윤곽선">
            <a:extLst>
              <a:ext uri="{FF2B5EF4-FFF2-40B4-BE49-F238E27FC236}">
                <a16:creationId xmlns:a16="http://schemas.microsoft.com/office/drawing/2014/main" id="{CF4F65EE-A1D3-0EA3-0748-D63B46D31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16200000">
            <a:off x="2203946" y="2110725"/>
            <a:ext cx="160072" cy="162225"/>
          </a:xfrm>
          <a:prstGeom prst="rect">
            <a:avLst/>
          </a:prstGeom>
          <a:noFill/>
        </p:spPr>
      </p:pic>
      <p:sp>
        <p:nvSpPr>
          <p:cNvPr id="32" name="모서리가 둥근 직사각형 31"/>
          <p:cNvSpPr/>
          <p:nvPr/>
        </p:nvSpPr>
        <p:spPr>
          <a:xfrm>
            <a:off x="675112" y="2032304"/>
            <a:ext cx="1728000" cy="3440909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76288" y="2329479"/>
            <a:ext cx="173032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23158" y="2446706"/>
            <a:ext cx="1644042" cy="245518"/>
            <a:chOff x="3036559" y="2809984"/>
            <a:chExt cx="1644042" cy="245518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83821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[</a:t>
              </a:r>
              <a:r>
                <a:rPr lang="ko-KR" altLang="en-US" sz="650" spc="-70" dirty="0">
                  <a:latin typeface="+mn-ea"/>
                </a:rPr>
                <a:t>필수</a:t>
              </a:r>
              <a:r>
                <a:rPr lang="en-US" altLang="ko-KR" sz="650" spc="-70" dirty="0">
                  <a:latin typeface="+mn-ea"/>
                </a:rPr>
                <a:t>] </a:t>
              </a:r>
              <a:r>
                <a:rPr lang="ko-KR" altLang="en-US" sz="650" spc="-70" dirty="0">
                  <a:latin typeface="+mn-ea"/>
                </a:rPr>
                <a:t>고객정보 및  가입설계</a:t>
              </a:r>
              <a:r>
                <a:rPr lang="en-US" altLang="ko-KR" sz="650" spc="-70" dirty="0">
                  <a:latin typeface="+mn-ea"/>
                </a:rPr>
                <a:t>/</a:t>
              </a:r>
              <a:r>
                <a:rPr lang="ko-KR" altLang="en-US" sz="650" spc="-70" dirty="0">
                  <a:latin typeface="+mn-ea"/>
                </a:rPr>
                <a:t>계약체결 이행을 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처리 등에 대한 동의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3036559" y="2809984"/>
              <a:ext cx="144000" cy="144000"/>
            </a:xfrm>
            <a:prstGeom prst="rect">
              <a:avLst/>
            </a:prstGeom>
          </p:spPr>
        </p:pic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95383" y="2068274"/>
            <a:ext cx="162018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700" spc="-70" dirty="0"/>
              <a:t>    </a:t>
            </a:r>
            <a:r>
              <a:rPr lang="ko-KR" altLang="en-US" sz="700" spc="-70" dirty="0" smtClean="0"/>
              <a:t>    </a:t>
            </a:r>
            <a:r>
              <a:rPr lang="ko-KR" altLang="en-US" sz="650" spc="-70" dirty="0" err="1" smtClean="0"/>
              <a:t>전체동의</a:t>
            </a:r>
            <a:endParaRPr lang="ko-KR" altLang="en-US" sz="650" spc="-7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740575" y="2116974"/>
            <a:ext cx="140497" cy="135283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816659" y="2829063"/>
            <a:ext cx="1550541" cy="217286"/>
            <a:chOff x="3130060" y="2769636"/>
            <a:chExt cx="1550541" cy="217286"/>
          </a:xfrm>
        </p:grpSpPr>
        <p:pic>
          <p:nvPicPr>
            <p:cNvPr id="46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 err="1" smtClean="0">
                  <a:latin typeface="+mn-ea"/>
                </a:rPr>
                <a:t>가입설계를</a:t>
              </a:r>
              <a:r>
                <a:rPr lang="ko-KR" altLang="en-US" sz="650" spc="-70" dirty="0" smtClean="0">
                  <a:latin typeface="+mn-ea"/>
                </a:rPr>
                <a:t> </a:t>
              </a:r>
              <a:r>
                <a:rPr lang="ko-KR" altLang="en-US" sz="650" spc="-70" dirty="0">
                  <a:latin typeface="+mn-ea"/>
                </a:rPr>
                <a:t>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</a:t>
              </a:r>
              <a:r>
                <a:rPr lang="ko-KR" altLang="en-US" sz="650" spc="-70" dirty="0" smtClean="0">
                  <a:latin typeface="+mn-ea"/>
                </a:rPr>
                <a:t>처리</a:t>
              </a:r>
              <a:endParaRPr lang="ko-KR" altLang="en-US" sz="650" spc="-70" dirty="0">
                <a:latin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16659" y="3046394"/>
            <a:ext cx="1550541" cy="217286"/>
            <a:chOff x="3130060" y="2769636"/>
            <a:chExt cx="1550541" cy="217286"/>
          </a:xfrm>
        </p:grpSpPr>
        <p:pic>
          <p:nvPicPr>
            <p:cNvPr id="49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 smtClean="0">
                  <a:latin typeface="+mn-ea"/>
                </a:rPr>
                <a:t>계약 </a:t>
              </a:r>
              <a:r>
                <a:rPr lang="ko-KR" altLang="en-US" sz="650" spc="-70" dirty="0">
                  <a:latin typeface="+mn-ea"/>
                </a:rPr>
                <a:t>체결</a:t>
              </a:r>
              <a:r>
                <a:rPr lang="en-US" altLang="ko-KR" sz="650" spc="-70" dirty="0">
                  <a:latin typeface="+mn-ea"/>
                </a:rPr>
                <a:t>ᆞ</a:t>
              </a:r>
              <a:r>
                <a:rPr lang="ko-KR" altLang="en-US" sz="650" spc="-70" dirty="0">
                  <a:latin typeface="+mn-ea"/>
                </a:rPr>
                <a:t>이행을 위한 상세 동의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16659" y="3263725"/>
            <a:ext cx="1550541" cy="217286"/>
            <a:chOff x="3130060" y="2769636"/>
            <a:chExt cx="1550541" cy="217286"/>
          </a:xfrm>
        </p:grpSpPr>
        <p:pic>
          <p:nvPicPr>
            <p:cNvPr id="52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smtClean="0">
                  <a:latin typeface="+mn-ea"/>
                </a:rPr>
                <a:t>보험료 </a:t>
              </a:r>
              <a:r>
                <a:rPr lang="ko-KR" altLang="en-US" sz="650" spc="-70" dirty="0">
                  <a:latin typeface="+mn-ea"/>
                </a:rPr>
                <a:t>결제 및 자동이체 동의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16659" y="3481056"/>
            <a:ext cx="1550541" cy="217286"/>
            <a:chOff x="3130060" y="2769636"/>
            <a:chExt cx="1550541" cy="217286"/>
          </a:xfrm>
        </p:grpSpPr>
        <p:pic>
          <p:nvPicPr>
            <p:cNvPr id="72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smtClean="0">
                  <a:latin typeface="+mn-ea"/>
                </a:rPr>
                <a:t>전자금융거래 </a:t>
              </a:r>
              <a:r>
                <a:rPr lang="ko-KR" altLang="en-US" sz="650" spc="-70" dirty="0">
                  <a:latin typeface="+mn-ea"/>
                </a:rPr>
                <a:t>이용약관 동의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16659" y="4727365"/>
            <a:ext cx="1550541" cy="217286"/>
            <a:chOff x="3130060" y="2769636"/>
            <a:chExt cx="1550541" cy="217286"/>
          </a:xfrm>
        </p:grpSpPr>
        <p:pic>
          <p:nvPicPr>
            <p:cNvPr id="75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12712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수집</a:t>
              </a:r>
              <a:r>
                <a:rPr lang="en-US" altLang="ko-KR" sz="650" spc="-70" dirty="0">
                  <a:latin typeface="+mn-ea"/>
                </a:rPr>
                <a:t>·</a:t>
              </a:r>
              <a:r>
                <a:rPr lang="ko-KR" altLang="en-US" sz="650" spc="-70" dirty="0">
                  <a:latin typeface="+mn-ea"/>
                </a:rPr>
                <a:t>이용에 관한 사항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16659" y="4944651"/>
            <a:ext cx="1550541" cy="217286"/>
            <a:chOff x="3130060" y="2769636"/>
            <a:chExt cx="1550541" cy="217286"/>
          </a:xfrm>
        </p:grpSpPr>
        <p:pic>
          <p:nvPicPr>
            <p:cNvPr id="78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제공에 관한 사항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16659" y="3698387"/>
            <a:ext cx="1550541" cy="217286"/>
            <a:chOff x="3130060" y="2769636"/>
            <a:chExt cx="1550541" cy="217286"/>
          </a:xfrm>
        </p:grpSpPr>
        <p:pic>
          <p:nvPicPr>
            <p:cNvPr id="81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err="1" smtClean="0">
                  <a:latin typeface="+mn-ea"/>
                </a:rPr>
                <a:t>계약자료</a:t>
              </a:r>
              <a:r>
                <a:rPr lang="ko-KR" altLang="en-US" sz="650" spc="-70" dirty="0" smtClean="0">
                  <a:latin typeface="+mn-ea"/>
                </a:rPr>
                <a:t> 교부 </a:t>
              </a:r>
              <a:r>
                <a:rPr lang="ko-KR" altLang="en-US" sz="650" spc="-70" dirty="0">
                  <a:latin typeface="+mn-ea"/>
                </a:rPr>
                <a:t>동의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40576" y="4423270"/>
            <a:ext cx="1626624" cy="217286"/>
            <a:chOff x="3053977" y="2778872"/>
            <a:chExt cx="1626624" cy="217286"/>
          </a:xfrm>
        </p:grpSpPr>
        <p:pic>
          <p:nvPicPr>
            <p:cNvPr id="84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12712" y="2800319"/>
              <a:ext cx="142089" cy="144000"/>
            </a:xfrm>
            <a:prstGeom prst="rect">
              <a:avLst/>
            </a:prstGeom>
            <a:noFill/>
          </p:spPr>
        </p:pic>
        <p:grpSp>
          <p:nvGrpSpPr>
            <p:cNvPr id="85" name="그룹 84"/>
            <p:cNvGrpSpPr/>
            <p:nvPr/>
          </p:nvGrpSpPr>
          <p:grpSpPr>
            <a:xfrm>
              <a:off x="3053977" y="2778872"/>
              <a:ext cx="1626624" cy="217286"/>
              <a:chOff x="3053977" y="2778872"/>
              <a:chExt cx="1626624" cy="217286"/>
            </a:xfrm>
          </p:grpSpPr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1216FD70-D02C-4240-9734-B22AEF9FFDD4}"/>
                  </a:ext>
                </a:extLst>
              </p:cNvPr>
              <p:cNvSpPr/>
              <p:nvPr/>
            </p:nvSpPr>
            <p:spPr>
              <a:xfrm>
                <a:off x="3130060" y="2778872"/>
                <a:ext cx="1550541" cy="217286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650" spc="-70" dirty="0">
                    <a:latin typeface="+mn-ea"/>
                  </a:rPr>
                  <a:t>[</a:t>
                </a:r>
                <a:r>
                  <a:rPr lang="ko-KR" altLang="en-US" sz="650" spc="-70" dirty="0">
                    <a:latin typeface="+mn-ea"/>
                  </a:rPr>
                  <a:t>선택</a:t>
                </a:r>
                <a:r>
                  <a:rPr lang="en-US" altLang="ko-KR" sz="650" spc="-70" dirty="0">
                    <a:latin typeface="+mn-ea"/>
                  </a:rPr>
                  <a:t>] </a:t>
                </a:r>
                <a:r>
                  <a:rPr lang="ko-KR" altLang="en-US" sz="650" spc="-70" dirty="0">
                    <a:latin typeface="+mn-ea"/>
                  </a:rPr>
                  <a:t>상품소개 등을 위한 개인</a:t>
                </a:r>
                <a:r>
                  <a:rPr lang="en-US" altLang="ko-KR" sz="650" spc="-70" dirty="0">
                    <a:latin typeface="+mn-ea"/>
                  </a:rPr>
                  <a:t>(</a:t>
                </a:r>
                <a:r>
                  <a:rPr lang="ko-KR" altLang="en-US" sz="650" spc="-70" dirty="0">
                    <a:latin typeface="+mn-ea"/>
                  </a:rPr>
                  <a:t>신용</a:t>
                </a:r>
                <a:r>
                  <a:rPr lang="en-US" altLang="ko-KR" sz="650" spc="-70" dirty="0">
                    <a:latin typeface="+mn-ea"/>
                  </a:rPr>
                  <a:t>)</a:t>
                </a:r>
                <a:r>
                  <a:rPr lang="ko-KR" altLang="en-US" sz="650" spc="-70" dirty="0">
                    <a:latin typeface="+mn-ea"/>
                  </a:rPr>
                  <a:t>정보 처리 상세 </a:t>
                </a:r>
                <a:r>
                  <a:rPr lang="ko-KR" altLang="en-US" sz="650" spc="-70" dirty="0" smtClean="0">
                    <a:latin typeface="+mn-ea"/>
                  </a:rPr>
                  <a:t>동의</a:t>
                </a:r>
                <a:endParaRPr lang="ko-KR" altLang="en-US" sz="650" spc="-70" dirty="0">
                  <a:latin typeface="+mn-ea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35426D8-1758-AA43-A5C2-496B42C32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</a:blip>
              <a:stretch>
                <a:fillRect/>
              </a:stretch>
            </p:blipFill>
            <p:spPr>
              <a:xfrm>
                <a:off x="3053977" y="2801275"/>
                <a:ext cx="144000" cy="144000"/>
              </a:xfrm>
              <a:prstGeom prst="rect">
                <a:avLst/>
              </a:prstGeom>
            </p:spPr>
          </p:pic>
        </p:grpSp>
      </p:grp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499553" y="5885021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885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86E5CA3-8FBC-3FAC-525C-42C9F2497FDD}"/>
              </a:ext>
            </a:extLst>
          </p:cNvPr>
          <p:cNvSpPr txBox="1"/>
          <p:nvPr/>
        </p:nvSpPr>
        <p:spPr>
          <a:xfrm>
            <a:off x="1302496" y="147280"/>
            <a:ext cx="12025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latinLnBrk="0">
              <a:buSzPct val="80000"/>
              <a:defRPr sz="20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ko-KR" altLang="en-US" sz="1800" b="1" dirty="0" err="1"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메뉴구조도</a:t>
            </a:r>
            <a:endParaRPr lang="ko-KR" altLang="en-US" sz="1800" b="1" dirty="0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2F9920-ECC8-8358-CD52-04C95FCC5766}"/>
              </a:ext>
            </a:extLst>
          </p:cNvPr>
          <p:cNvSpPr/>
          <p:nvPr/>
        </p:nvSpPr>
        <p:spPr>
          <a:xfrm>
            <a:off x="5708795" y="956433"/>
            <a:ext cx="781235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53E73F-831B-8220-84DD-82FE29509FF7}"/>
              </a:ext>
            </a:extLst>
          </p:cNvPr>
          <p:cNvSpPr/>
          <p:nvPr/>
        </p:nvSpPr>
        <p:spPr>
          <a:xfrm>
            <a:off x="187275" y="1940702"/>
            <a:ext cx="9612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보험상품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A787B0-C220-325B-E0DA-CF7B42DDACEF}"/>
              </a:ext>
            </a:extLst>
          </p:cNvPr>
          <p:cNvSpPr/>
          <p:nvPr/>
        </p:nvSpPr>
        <p:spPr>
          <a:xfrm>
            <a:off x="1394367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온라인보험</a:t>
            </a:r>
          </a:p>
        </p:txBody>
      </p:sp>
      <p:cxnSp>
        <p:nvCxnSpPr>
          <p:cNvPr id="16" name="연결선: 꺾임 26">
            <a:extLst>
              <a:ext uri="{FF2B5EF4-FFF2-40B4-BE49-F238E27FC236}">
                <a16:creationId xmlns:a16="http://schemas.microsoft.com/office/drawing/2014/main" id="{9244649F-1A21-0A81-1C20-718D49EF1ED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3053510" y="-1105202"/>
            <a:ext cx="660269" cy="543153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27">
            <a:extLst>
              <a:ext uri="{FF2B5EF4-FFF2-40B4-BE49-F238E27FC236}">
                <a16:creationId xmlns:a16="http://schemas.microsoft.com/office/drawing/2014/main" id="{66F3E10B-1E7F-9269-197F-E5ABDDDA8EB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3657006" y="-501706"/>
            <a:ext cx="660269" cy="422454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18EE78-7E8D-987D-0973-E6EED4AAAF96}"/>
              </a:ext>
            </a:extLst>
          </p:cNvPr>
          <p:cNvSpPr/>
          <p:nvPr/>
        </p:nvSpPr>
        <p:spPr>
          <a:xfrm>
            <a:off x="2601259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MYKB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F4D8FD-1021-4433-DAFE-AD221795D8FB}"/>
              </a:ext>
            </a:extLst>
          </p:cNvPr>
          <p:cNvSpPr/>
          <p:nvPr/>
        </p:nvSpPr>
        <p:spPr>
          <a:xfrm>
            <a:off x="3808151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KB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라이프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2C9159-957A-1749-6C1F-C36A38A7E7BD}"/>
              </a:ext>
            </a:extLst>
          </p:cNvPr>
          <p:cNvSpPr/>
          <p:nvPr/>
        </p:nvSpPr>
        <p:spPr>
          <a:xfrm>
            <a:off x="5015043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고객센터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EA48A2-C889-8E60-FD2C-18D8A4DF27A9}"/>
              </a:ext>
            </a:extLst>
          </p:cNvPr>
          <p:cNvSpPr/>
          <p:nvPr/>
        </p:nvSpPr>
        <p:spPr>
          <a:xfrm>
            <a:off x="6221935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인증센터</a:t>
            </a:r>
          </a:p>
        </p:txBody>
      </p:sp>
      <p:cxnSp>
        <p:nvCxnSpPr>
          <p:cNvPr id="25" name="연결선: 꺾임 2">
            <a:extLst>
              <a:ext uri="{FF2B5EF4-FFF2-40B4-BE49-F238E27FC236}">
                <a16:creationId xmlns:a16="http://schemas.microsoft.com/office/drawing/2014/main" id="{3258D5DC-FF11-934C-8E2C-6C382C1BE1D6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 rot="5400000">
            <a:off x="4260452" y="101740"/>
            <a:ext cx="660269" cy="301765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13">
            <a:extLst>
              <a:ext uri="{FF2B5EF4-FFF2-40B4-BE49-F238E27FC236}">
                <a16:creationId xmlns:a16="http://schemas.microsoft.com/office/drawing/2014/main" id="{887C37F9-F24D-8A82-FF4F-6BE871897914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5400000">
            <a:off x="4863898" y="705186"/>
            <a:ext cx="660269" cy="1810762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0">
            <a:extLst>
              <a:ext uri="{FF2B5EF4-FFF2-40B4-BE49-F238E27FC236}">
                <a16:creationId xmlns:a16="http://schemas.microsoft.com/office/drawing/2014/main" id="{49C2AC48-FF11-5E94-E748-B36AA9B3C010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5467344" y="1308632"/>
            <a:ext cx="660269" cy="60387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8">
            <a:extLst>
              <a:ext uri="{FF2B5EF4-FFF2-40B4-BE49-F238E27FC236}">
                <a16:creationId xmlns:a16="http://schemas.microsoft.com/office/drawing/2014/main" id="{283FA3FF-1A8C-2A30-AA5C-D076DE93D314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 rot="16200000" flipH="1">
            <a:off x="6070790" y="1309056"/>
            <a:ext cx="660269" cy="603022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16E354-62BF-759F-565C-48737E96B0CC}"/>
              </a:ext>
            </a:extLst>
          </p:cNvPr>
          <p:cNvSpPr/>
          <p:nvPr/>
        </p:nvSpPr>
        <p:spPr>
          <a:xfrm>
            <a:off x="7428827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회사소개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CA57D1-7DF5-C407-D513-FD8F85B8E807}"/>
              </a:ext>
            </a:extLst>
          </p:cNvPr>
          <p:cNvSpPr/>
          <p:nvPr/>
        </p:nvSpPr>
        <p:spPr>
          <a:xfrm>
            <a:off x="8635719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소비자포털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D4D61A-281C-EA43-CC83-BE508568D8A1}"/>
              </a:ext>
            </a:extLst>
          </p:cNvPr>
          <p:cNvSpPr/>
          <p:nvPr/>
        </p:nvSpPr>
        <p:spPr>
          <a:xfrm>
            <a:off x="9842611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공시실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4A751E4-F722-400E-324C-A2E89F8912D1}"/>
              </a:ext>
            </a:extLst>
          </p:cNvPr>
          <p:cNvSpPr/>
          <p:nvPr/>
        </p:nvSpPr>
        <p:spPr>
          <a:xfrm>
            <a:off x="11049499" y="1940702"/>
            <a:ext cx="96100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이용약관 및 방침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B34D7F-0FA5-3AF7-4BD9-6D955A5E18BB}"/>
              </a:ext>
            </a:extLst>
          </p:cNvPr>
          <p:cNvSpPr/>
          <p:nvPr/>
        </p:nvSpPr>
        <p:spPr>
          <a:xfrm>
            <a:off x="8503815" y="761232"/>
            <a:ext cx="1167308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법인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52E03E-791E-094A-7696-76090F20266E}"/>
              </a:ext>
            </a:extLst>
          </p:cNvPr>
          <p:cNvSpPr/>
          <p:nvPr/>
        </p:nvSpPr>
        <p:spPr>
          <a:xfrm>
            <a:off x="8505717" y="1137363"/>
            <a:ext cx="1167308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본인인증</a:t>
            </a:r>
          </a:p>
        </p:txBody>
      </p:sp>
      <p:cxnSp>
        <p:nvCxnSpPr>
          <p:cNvPr id="51" name="연결선: 꺾임 28">
            <a:extLst>
              <a:ext uri="{FF2B5EF4-FFF2-40B4-BE49-F238E27FC236}">
                <a16:creationId xmlns:a16="http://schemas.microsoft.com/office/drawing/2014/main" id="{ED1AA1E6-9815-4F93-29EA-7BCAAB39B2E6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 flipV="1">
            <a:off x="6490030" y="923232"/>
            <a:ext cx="2013785" cy="195201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28">
            <a:extLst>
              <a:ext uri="{FF2B5EF4-FFF2-40B4-BE49-F238E27FC236}">
                <a16:creationId xmlns:a16="http://schemas.microsoft.com/office/drawing/2014/main" id="{C33FC101-7EDB-8953-B43B-9C10525353CB}"/>
              </a:ext>
            </a:extLst>
          </p:cNvPr>
          <p:cNvCxnSpPr>
            <a:cxnSpLocks/>
            <a:stCxn id="5" idx="3"/>
            <a:endCxn id="50" idx="1"/>
          </p:cNvCxnSpPr>
          <p:nvPr/>
        </p:nvCxnSpPr>
        <p:spPr>
          <a:xfrm>
            <a:off x="6490030" y="1118433"/>
            <a:ext cx="2015687" cy="180930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97D60127-392C-7F7D-23BC-111703572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133196"/>
              </p:ext>
            </p:extLst>
          </p:nvPr>
        </p:nvGraphicFramePr>
        <p:xfrm>
          <a:off x="2607365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마이페이지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계약조회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계약 변경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해지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보험료 납입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보험금 청구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신청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보험계약대출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변액보험관리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서류접수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증명서발급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고객정보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C06E9480-3104-0D46-5839-FD8445A2C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260724"/>
              </p:ext>
            </p:extLst>
          </p:nvPr>
        </p:nvGraphicFramePr>
        <p:xfrm>
          <a:off x="3814257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KB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라이프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KB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스토리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CD1B04DC-7B24-D91E-6E05-E7AB524ED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24055"/>
              </p:ext>
            </p:extLst>
          </p:nvPr>
        </p:nvGraphicFramePr>
        <p:xfrm>
          <a:off x="1394367" y="2352311"/>
          <a:ext cx="954894" cy="3352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온라인보험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온라인보험상품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가입방법안내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나의 보험계약현황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가입 진행중인 보험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추가심사서류등록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고객센터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 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상담신청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 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블편사항등록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 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이벤트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보험료계산 보관함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92D1C61-052E-145E-1C61-A8C1DFA05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682989"/>
              </p:ext>
            </p:extLst>
          </p:nvPr>
        </p:nvGraphicFramePr>
        <p:xfrm>
          <a:off x="5021149" y="2352311"/>
          <a:ext cx="954894" cy="398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소비자포털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KB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스타클럽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이용가이드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청구 및 지급 안내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온라인문의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챗봇안내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자주묻는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질문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(FAQ)</a:t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가입상담 신청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marL="0" indent="0" algn="l" fontAlgn="ctr">
                        <a:buFontTx/>
                        <a:buChar char="-"/>
                      </a:pP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일반상담 신청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KB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라이프 디지털 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PB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상담 서비스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전자민원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문의내역조회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공지사항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이벤트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신고센터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유용한사이트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웹보안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프로그램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고객제안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그룹내 고객정보 제공안내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58EADC5D-8BD9-B276-8627-265FA555D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3921"/>
              </p:ext>
            </p:extLst>
          </p:nvPr>
        </p:nvGraphicFramePr>
        <p:xfrm>
          <a:off x="6228041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공동인증서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이체비밀번호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05488F77-C735-86F1-4B1D-6EC2F64BE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16074"/>
              </p:ext>
            </p:extLst>
          </p:nvPr>
        </p:nvGraphicFramePr>
        <p:xfrm>
          <a:off x="7428827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회사소개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ESG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경영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사회공헌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윤리경영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채용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위치안내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0BE27E24-6DFF-B72D-1A97-D552F31DE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89397"/>
              </p:ext>
            </p:extLst>
          </p:nvPr>
        </p:nvGraphicFramePr>
        <p:xfrm>
          <a:off x="8641825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소비자포털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고객상담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상담등록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유익한 금융생활정보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금융소비자보호체계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소비자보호 공시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금융소비자보호 우수사례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KB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스타지기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03C1AADF-92A3-3510-639F-5756596B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749106"/>
              </p:ext>
            </p:extLst>
          </p:nvPr>
        </p:nvGraphicFramePr>
        <p:xfrm>
          <a:off x="9842611" y="2352311"/>
          <a:ext cx="954894" cy="377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상품공시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상품공시안내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상품목록</a:t>
                      </a:r>
                    </a:p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적용이율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계약자배당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변액보험공시실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연금저축공시실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자산연계상품공시실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보호금융상품등록부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보험계약대출이율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주요분쟁사례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직업 및 위험등급 분류표 안내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/>
                      </a:r>
                      <a:b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</a:b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-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토직연금공시실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보험가격공시실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방카슈랑스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</a:t>
                      </a:r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공시실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구매입찬공시실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경영공시실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스튜어드십코드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75D3F5F8-ABAA-5902-5C19-E62FD40E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36535"/>
              </p:ext>
            </p:extLst>
          </p:nvPr>
        </p:nvGraphicFramePr>
        <p:xfrm>
          <a:off x="11052552" y="2352311"/>
          <a:ext cx="954894" cy="3489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개인정보처리방침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개인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(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신용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)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정보 제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3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자 제공현황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개인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(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신용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)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정보 처리 위탁 현황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이용약관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전자금융거래이용약관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마케팅  철회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그룹내 고객정보 제공안내</a:t>
                      </a:r>
                    </a:p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cxnSp>
        <p:nvCxnSpPr>
          <p:cNvPr id="72" name="연결선: 꺾임 28">
            <a:extLst>
              <a:ext uri="{FF2B5EF4-FFF2-40B4-BE49-F238E27FC236}">
                <a16:creationId xmlns:a16="http://schemas.microsoft.com/office/drawing/2014/main" id="{2D0F0923-E865-C7A2-98D7-E6C01F8F14C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rot="16200000" flipH="1">
            <a:off x="6674236" y="705610"/>
            <a:ext cx="660269" cy="1809914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28">
            <a:extLst>
              <a:ext uri="{FF2B5EF4-FFF2-40B4-BE49-F238E27FC236}">
                <a16:creationId xmlns:a16="http://schemas.microsoft.com/office/drawing/2014/main" id="{CD8532D6-D3C5-FD2A-426F-7EC3246EEA0A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 rot="16200000" flipH="1">
            <a:off x="7277682" y="102164"/>
            <a:ext cx="660269" cy="301680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28">
            <a:extLst>
              <a:ext uri="{FF2B5EF4-FFF2-40B4-BE49-F238E27FC236}">
                <a16:creationId xmlns:a16="http://schemas.microsoft.com/office/drawing/2014/main" id="{2010D20E-E374-82F4-5319-0D273DAE4FF8}"/>
              </a:ext>
            </a:extLst>
          </p:cNvPr>
          <p:cNvCxnSpPr>
            <a:cxnSpLocks/>
            <a:stCxn id="5" idx="2"/>
            <a:endCxn id="37" idx="0"/>
          </p:cNvCxnSpPr>
          <p:nvPr/>
        </p:nvCxnSpPr>
        <p:spPr>
          <a:xfrm rot="16200000" flipH="1">
            <a:off x="7881128" y="-501282"/>
            <a:ext cx="660269" cy="4223698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28">
            <a:extLst>
              <a:ext uri="{FF2B5EF4-FFF2-40B4-BE49-F238E27FC236}">
                <a16:creationId xmlns:a16="http://schemas.microsoft.com/office/drawing/2014/main" id="{4400CDD7-B414-AD07-9D4F-077A52617032}"/>
              </a:ext>
            </a:extLst>
          </p:cNvPr>
          <p:cNvCxnSpPr>
            <a:cxnSpLocks/>
            <a:stCxn id="5" idx="2"/>
            <a:endCxn id="38" idx="0"/>
          </p:cNvCxnSpPr>
          <p:nvPr/>
        </p:nvCxnSpPr>
        <p:spPr>
          <a:xfrm rot="16200000" flipH="1">
            <a:off x="8484572" y="-1104726"/>
            <a:ext cx="660269" cy="5430586"/>
          </a:xfrm>
          <a:prstGeom prst="bentConnector3">
            <a:avLst>
              <a:gd name="adj1" fmla="val 50000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8C808B6-CF7A-7325-9AAB-774332CF4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465599"/>
              </p:ext>
            </p:extLst>
          </p:nvPr>
        </p:nvGraphicFramePr>
        <p:xfrm>
          <a:off x="193581" y="2352311"/>
          <a:ext cx="954894" cy="3373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94">
                  <a:extLst>
                    <a:ext uri="{9D8B030D-6E8A-4147-A177-3AD203B41FA5}">
                      <a16:colId xmlns:a16="http://schemas.microsoft.com/office/drawing/2014/main" val="1880142034"/>
                    </a:ext>
                  </a:extLst>
                </a:gridCol>
              </a:tblGrid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전체상품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4621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연금보험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07066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변액보험</a:t>
                      </a:r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575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종신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정기보험</a:t>
                      </a:r>
                      <a:endParaRPr lang="en-US" altLang="ko-KR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77302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건강</a:t>
                      </a:r>
                      <a:r>
                        <a:rPr lang="en-US" altLang="ko-KR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상해보험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907138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1" u="none" strike="noStrike" dirty="0">
                          <a:solidFill>
                            <a:srgbClr val="000000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온라인보험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09530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5946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58059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399543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78935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49467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048099"/>
                  </a:ext>
                </a:extLst>
              </a:tr>
              <a:tr h="25952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1" u="none" strike="noStrike" dirty="0">
                        <a:solidFill>
                          <a:srgbClr val="00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515777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F4C2785A-D11B-A541-9FED-615B955EC289}"/>
              </a:ext>
            </a:extLst>
          </p:cNvPr>
          <p:cNvSpPr/>
          <p:nvPr/>
        </p:nvSpPr>
        <p:spPr>
          <a:xfrm>
            <a:off x="5000252" y="3719508"/>
            <a:ext cx="1074851" cy="7762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7A51B-CA34-777F-B3FA-8F0A8524FF17}"/>
              </a:ext>
            </a:extLst>
          </p:cNvPr>
          <p:cNvSpPr/>
          <p:nvPr/>
        </p:nvSpPr>
        <p:spPr>
          <a:xfrm>
            <a:off x="1332758" y="3985108"/>
            <a:ext cx="1074851" cy="19534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C7AAC-A721-D7AE-72C3-379B0E3E9BD9}"/>
              </a:ext>
            </a:extLst>
          </p:cNvPr>
          <p:cNvSpPr/>
          <p:nvPr/>
        </p:nvSpPr>
        <p:spPr>
          <a:xfrm>
            <a:off x="10960220" y="3601142"/>
            <a:ext cx="1074851" cy="324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가입자 정보 입력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449061" y="272414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50827"/>
              </p:ext>
            </p:extLst>
          </p:nvPr>
        </p:nvGraphicFramePr>
        <p:xfrm>
          <a:off x="555170" y="2821718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>
                          <a:solidFill>
                            <a:schemeClr val="tx1"/>
                          </a:solidFill>
                          <a:latin typeface="+mn-ea"/>
                        </a:rPr>
                        <a:t>주민등록번호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901212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 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●●●●●●●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1" name="모서리가 둥근 직사각형 60"/>
          <p:cNvSpPr/>
          <p:nvPr/>
        </p:nvSpPr>
        <p:spPr>
          <a:xfrm>
            <a:off x="449061" y="210532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77998"/>
              </p:ext>
            </p:extLst>
          </p:nvPr>
        </p:nvGraphicFramePr>
        <p:xfrm>
          <a:off x="555170" y="2204360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성명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홍길동</a:t>
                      </a:r>
                      <a:endParaRPr lang="ko-KR" altLang="en-US" sz="700" b="0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445370" y="334296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144023"/>
              </p:ext>
            </p:extLst>
          </p:nvPr>
        </p:nvGraphicFramePr>
        <p:xfrm>
          <a:off x="541954" y="3442000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본인 휴대폰 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    </a:t>
                      </a:r>
                      <a:r>
                        <a:rPr lang="en-US" altLang="ko-KR" sz="7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5597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9685    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445370" y="4001900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78514"/>
              </p:ext>
            </p:extLst>
          </p:nvPr>
        </p:nvGraphicFramePr>
        <p:xfrm>
          <a:off x="541954" y="4100938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이메일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spc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Abcdefb</a:t>
                      </a: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@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naver.com  ▼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445370" y="4678795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919652"/>
              </p:ext>
            </p:extLst>
          </p:nvPr>
        </p:nvGraphicFramePr>
        <p:xfrm>
          <a:off x="541954" y="4777833"/>
          <a:ext cx="2078297" cy="2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보험증권 </a:t>
                      </a:r>
                      <a:r>
                        <a:rPr kumimoji="1" lang="ko-KR" altLang="en-US" sz="6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수령방법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11772" y="1536399"/>
            <a:ext cx="222799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 smtClean="0"/>
              <a:t>①기본정보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41954" y="4901228"/>
            <a:ext cx="1111096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7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이메일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1" y="4995209"/>
            <a:ext cx="143169" cy="10800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1431798" y="4901228"/>
            <a:ext cx="916204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7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700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모바일증권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01344" y="4995209"/>
            <a:ext cx="143169" cy="108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53422" y="5231733"/>
            <a:ext cx="2356046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보험증권은 보험계약 성립 후 선택하신 방법으로 발송됩니다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0611" y="1887023"/>
            <a:ext cx="2321644" cy="1846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고객님의 기본 정보를 입력해주세요</a:t>
            </a:r>
            <a:endParaRPr lang="en-US" altLang="ko-KR" sz="10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776363" y="3725632"/>
            <a:ext cx="2335368" cy="1158359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776363" y="2203951"/>
            <a:ext cx="2335368" cy="1390531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497431" y="5542243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45220" y="5542243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71016" y="1882209"/>
            <a:ext cx="2314104" cy="1846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우편물수령지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주소를 입력해주세요</a:t>
            </a:r>
            <a:endParaRPr lang="en-US" altLang="ko-KR" sz="1000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54201"/>
              </p:ext>
            </p:extLst>
          </p:nvPr>
        </p:nvGraphicFramePr>
        <p:xfrm>
          <a:off x="3872946" y="2278534"/>
          <a:ext cx="2118815" cy="2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우편물 </a:t>
                      </a:r>
                      <a:r>
                        <a:rPr kumimoji="1" lang="ko-KR" altLang="en-US" sz="8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수령지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21" name="모서리가 둥근 직사각형 120"/>
          <p:cNvSpPr/>
          <p:nvPr/>
        </p:nvSpPr>
        <p:spPr>
          <a:xfrm>
            <a:off x="3872946" y="2401929"/>
            <a:ext cx="1132757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자택</a:t>
            </a:r>
            <a:endParaRPr kumimoji="1" lang="en-US" altLang="ko-KR" sz="9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26" y="2478491"/>
            <a:ext cx="171227" cy="156245"/>
          </a:xfrm>
          <a:prstGeom prst="rect">
            <a:avLst/>
          </a:prstGeom>
        </p:spPr>
      </p:pic>
      <p:sp>
        <p:nvSpPr>
          <p:cNvPr id="123" name="모서리가 둥근 직사각형 122"/>
          <p:cNvSpPr/>
          <p:nvPr/>
        </p:nvSpPr>
        <p:spPr>
          <a:xfrm>
            <a:off x="5012768" y="2401929"/>
            <a:ext cx="599881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직장</a:t>
            </a:r>
            <a:endParaRPr kumimoji="1" lang="en-US" altLang="ko-KR" sz="9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057048" y="2478491"/>
            <a:ext cx="171227" cy="156245"/>
          </a:xfrm>
          <a:prstGeom prst="rect">
            <a:avLst/>
          </a:prstGeom>
        </p:spPr>
      </p:pic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4334DF5E-A2FF-A54C-9FF7-6D4DFFF80AD7}"/>
              </a:ext>
            </a:extLst>
          </p:cNvPr>
          <p:cNvSpPr/>
          <p:nvPr/>
        </p:nvSpPr>
        <p:spPr>
          <a:xfrm>
            <a:off x="5119994" y="2818012"/>
            <a:ext cx="770029" cy="1823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 err="1" smtClean="0">
                <a:solidFill>
                  <a:schemeClr val="tx1"/>
                </a:solidFill>
                <a:latin typeface="+mn-ea"/>
              </a:rPr>
              <a:t>주소검색</a:t>
            </a:r>
            <a:endParaRPr lang="ko-KR" altLang="en-US" sz="700" spc="-7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26" name="표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32179"/>
              </p:ext>
            </p:extLst>
          </p:nvPr>
        </p:nvGraphicFramePr>
        <p:xfrm>
          <a:off x="3858561" y="3802041"/>
          <a:ext cx="2118815" cy="30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자택 연락처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27" name="모서리가 둥근 직사각형 126"/>
          <p:cNvSpPr/>
          <p:nvPr/>
        </p:nvSpPr>
        <p:spPr>
          <a:xfrm>
            <a:off x="3872946" y="4474864"/>
            <a:ext cx="1802494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휴대폰 번호와 동일</a:t>
            </a:r>
            <a:endParaRPr kumimoji="1" lang="en-US" altLang="ko-KR" sz="10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94" y="4568845"/>
            <a:ext cx="145960" cy="108000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284571"/>
              </p:ext>
            </p:extLst>
          </p:nvPr>
        </p:nvGraphicFramePr>
        <p:xfrm>
          <a:off x="3913074" y="2811372"/>
          <a:ext cx="1206920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92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▼.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159128"/>
              </p:ext>
            </p:extLst>
          </p:nvPr>
        </p:nvGraphicFramePr>
        <p:xfrm>
          <a:off x="3913073" y="3062599"/>
          <a:ext cx="2082445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44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1" name="표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106961"/>
              </p:ext>
            </p:extLst>
          </p:nvPr>
        </p:nvGraphicFramePr>
        <p:xfrm>
          <a:off x="3913073" y="3325968"/>
          <a:ext cx="2082445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44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932423"/>
              </p:ext>
            </p:extLst>
          </p:nvPr>
        </p:nvGraphicFramePr>
        <p:xfrm>
          <a:off x="3872945" y="4063646"/>
          <a:ext cx="211881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    </a:t>
                      </a:r>
                      <a:r>
                        <a:rPr lang="en-US" altLang="ko-KR" sz="9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5597   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9685    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19231" y="5509734"/>
            <a:ext cx="2142986" cy="3530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76363" y="1568331"/>
            <a:ext cx="2227998" cy="16645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①기본정보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본인인증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가입자 </a:t>
            </a:r>
            <a:r>
              <a:rPr lang="ko-KR" altLang="en-US" dirty="0" err="1" smtClean="0"/>
              <a:t>정보입력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1480" y="1422656"/>
            <a:ext cx="2368296" cy="444779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29782" y="1477542"/>
            <a:ext cx="2021394" cy="42557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1480" y="1579470"/>
            <a:ext cx="1528962" cy="214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본인인증방법 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6660" y="1805170"/>
            <a:ext cx="1724728" cy="180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rgbClr val="BEBEBE"/>
                </a:solidFill>
              </a:rPr>
              <a:t>아래 버튼을 선택하여 인증해주세요</a:t>
            </a:r>
            <a:r>
              <a:rPr lang="en-US" altLang="ko-KR" sz="700" b="1" dirty="0" smtClean="0">
                <a:solidFill>
                  <a:srgbClr val="BEBEBE"/>
                </a:solidFill>
              </a:rPr>
              <a:t>.</a:t>
            </a:r>
            <a:endParaRPr lang="ko-KR" altLang="en-US" sz="700" b="1" dirty="0">
              <a:solidFill>
                <a:srgbClr val="BEBEB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0252" y="2043738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252" y="2740300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20252" y="3433962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8449" y="2131278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668449" y="2832386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4" name="직사각형 63"/>
          <p:cNvSpPr/>
          <p:nvPr/>
        </p:nvSpPr>
        <p:spPr>
          <a:xfrm>
            <a:off x="668449" y="3524365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1032315" y="2236766"/>
            <a:ext cx="1109295" cy="15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휴대폰 본인인증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88614" y="2946105"/>
            <a:ext cx="713232" cy="1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72836" y="3626648"/>
            <a:ext cx="867606" cy="16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 Pay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59912" y="218249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257073" y="290316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251154" y="3597555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4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동의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가입자정보입력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0594" y="1413523"/>
            <a:ext cx="2408874" cy="4917184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29782" y="1477542"/>
            <a:ext cx="2021394" cy="42557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33486" y="1554433"/>
            <a:ext cx="1635034" cy="22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보험 계약을 위해 </a:t>
            </a:r>
            <a:r>
              <a:rPr lang="ko-KR" altLang="en-US" sz="900" b="1" dirty="0" err="1" smtClean="0">
                <a:solidFill>
                  <a:schemeClr val="tx1"/>
                </a:solidFill>
              </a:rPr>
              <a:t>약관동의를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해주세요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30" name="그래픽 47" descr="아래쪽 캐럿 윤곽선">
            <a:extLst>
              <a:ext uri="{FF2B5EF4-FFF2-40B4-BE49-F238E27FC236}">
                <a16:creationId xmlns:a16="http://schemas.microsoft.com/office/drawing/2014/main" id="{CF4F65EE-A1D3-0EA3-0748-D63B46D31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16200000">
            <a:off x="2203946" y="2110725"/>
            <a:ext cx="160072" cy="162225"/>
          </a:xfrm>
          <a:prstGeom prst="rect">
            <a:avLst/>
          </a:prstGeom>
          <a:noFill/>
        </p:spPr>
      </p:pic>
      <p:sp>
        <p:nvSpPr>
          <p:cNvPr id="32" name="모서리가 둥근 직사각형 31"/>
          <p:cNvSpPr/>
          <p:nvPr/>
        </p:nvSpPr>
        <p:spPr>
          <a:xfrm>
            <a:off x="675112" y="2032304"/>
            <a:ext cx="1728000" cy="3440909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676288" y="2329479"/>
            <a:ext cx="173032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740576" y="2437997"/>
            <a:ext cx="1626624" cy="254227"/>
            <a:chOff x="3053977" y="2801275"/>
            <a:chExt cx="1626624" cy="254227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83821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[</a:t>
              </a:r>
              <a:r>
                <a:rPr lang="ko-KR" altLang="en-US" sz="650" spc="-70" dirty="0">
                  <a:latin typeface="+mn-ea"/>
                </a:rPr>
                <a:t>필수</a:t>
              </a:r>
              <a:r>
                <a:rPr lang="en-US" altLang="ko-KR" sz="650" spc="-70" dirty="0">
                  <a:latin typeface="+mn-ea"/>
                </a:rPr>
                <a:t>] </a:t>
              </a:r>
              <a:r>
                <a:rPr lang="ko-KR" altLang="en-US" sz="650" spc="-70" dirty="0">
                  <a:latin typeface="+mn-ea"/>
                </a:rPr>
                <a:t>고객정보 및  가입설계</a:t>
              </a:r>
              <a:r>
                <a:rPr lang="en-US" altLang="ko-KR" sz="650" spc="-70" dirty="0">
                  <a:latin typeface="+mn-ea"/>
                </a:rPr>
                <a:t>/</a:t>
              </a:r>
              <a:r>
                <a:rPr lang="ko-KR" altLang="en-US" sz="650" spc="-70" dirty="0">
                  <a:latin typeface="+mn-ea"/>
                </a:rPr>
                <a:t>계약체결 이행을 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처리 등에 대한 동의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95383" y="2068274"/>
            <a:ext cx="1620180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700" spc="-70" dirty="0"/>
              <a:t>    </a:t>
            </a:r>
            <a:r>
              <a:rPr lang="ko-KR" altLang="en-US" sz="700" spc="-70" dirty="0" smtClean="0"/>
              <a:t>    </a:t>
            </a:r>
            <a:r>
              <a:rPr lang="ko-KR" altLang="en-US" sz="650" spc="-70" dirty="0" err="1" smtClean="0"/>
              <a:t>전체동의</a:t>
            </a:r>
            <a:endParaRPr lang="ko-KR" altLang="en-US" sz="650" spc="-7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737073" y="2116974"/>
            <a:ext cx="144000" cy="144000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>
            <a:off x="816659" y="2829063"/>
            <a:ext cx="1550541" cy="217286"/>
            <a:chOff x="3130060" y="2769636"/>
            <a:chExt cx="1550541" cy="217286"/>
          </a:xfrm>
        </p:grpSpPr>
        <p:pic>
          <p:nvPicPr>
            <p:cNvPr id="46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47" name="모서리가 둥근 직사각형 4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 err="1" smtClean="0">
                  <a:latin typeface="+mn-ea"/>
                </a:rPr>
                <a:t>가입설계를</a:t>
              </a:r>
              <a:r>
                <a:rPr lang="ko-KR" altLang="en-US" sz="650" spc="-70" dirty="0" smtClean="0">
                  <a:latin typeface="+mn-ea"/>
                </a:rPr>
                <a:t> </a:t>
              </a:r>
              <a:r>
                <a:rPr lang="ko-KR" altLang="en-US" sz="650" spc="-70" dirty="0">
                  <a:latin typeface="+mn-ea"/>
                </a:rPr>
                <a:t>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</a:t>
              </a:r>
              <a:r>
                <a:rPr lang="ko-KR" altLang="en-US" sz="650" spc="-70" dirty="0" smtClean="0">
                  <a:latin typeface="+mn-ea"/>
                </a:rPr>
                <a:t>처리</a:t>
              </a:r>
              <a:endParaRPr lang="ko-KR" altLang="en-US" sz="650" spc="-70" dirty="0">
                <a:latin typeface="+mn-ea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816659" y="3046394"/>
            <a:ext cx="1550541" cy="217286"/>
            <a:chOff x="3130060" y="2769636"/>
            <a:chExt cx="1550541" cy="217286"/>
          </a:xfrm>
        </p:grpSpPr>
        <p:pic>
          <p:nvPicPr>
            <p:cNvPr id="49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 smtClean="0">
                  <a:latin typeface="+mn-ea"/>
                </a:rPr>
                <a:t>계약 </a:t>
              </a:r>
              <a:r>
                <a:rPr lang="ko-KR" altLang="en-US" sz="650" spc="-70" dirty="0">
                  <a:latin typeface="+mn-ea"/>
                </a:rPr>
                <a:t>체결</a:t>
              </a:r>
              <a:r>
                <a:rPr lang="en-US" altLang="ko-KR" sz="650" spc="-70" dirty="0">
                  <a:latin typeface="+mn-ea"/>
                </a:rPr>
                <a:t>ᆞ</a:t>
              </a:r>
              <a:r>
                <a:rPr lang="ko-KR" altLang="en-US" sz="650" spc="-70" dirty="0">
                  <a:latin typeface="+mn-ea"/>
                </a:rPr>
                <a:t>이행을 위한 상세 동의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16659" y="3263725"/>
            <a:ext cx="1550541" cy="217286"/>
            <a:chOff x="3130060" y="2769636"/>
            <a:chExt cx="1550541" cy="217286"/>
          </a:xfrm>
        </p:grpSpPr>
        <p:pic>
          <p:nvPicPr>
            <p:cNvPr id="52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3" name="모서리가 둥근 직사각형 5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smtClean="0">
                  <a:latin typeface="+mn-ea"/>
                </a:rPr>
                <a:t>보험료 </a:t>
              </a:r>
              <a:r>
                <a:rPr lang="ko-KR" altLang="en-US" sz="650" spc="-70" dirty="0">
                  <a:latin typeface="+mn-ea"/>
                </a:rPr>
                <a:t>결제 및 자동이체 동의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16659" y="3481056"/>
            <a:ext cx="1550541" cy="217286"/>
            <a:chOff x="3130060" y="2769636"/>
            <a:chExt cx="1550541" cy="217286"/>
          </a:xfrm>
        </p:grpSpPr>
        <p:pic>
          <p:nvPicPr>
            <p:cNvPr id="72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3" name="모서리가 둥근 직사각형 7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smtClean="0">
                  <a:latin typeface="+mn-ea"/>
                </a:rPr>
                <a:t>전자금융거래 </a:t>
              </a:r>
              <a:r>
                <a:rPr lang="ko-KR" altLang="en-US" sz="650" spc="-70" dirty="0">
                  <a:latin typeface="+mn-ea"/>
                </a:rPr>
                <a:t>이용약관 동의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16659" y="4727365"/>
            <a:ext cx="1550541" cy="217286"/>
            <a:chOff x="3130060" y="2769636"/>
            <a:chExt cx="1550541" cy="217286"/>
          </a:xfrm>
        </p:grpSpPr>
        <p:pic>
          <p:nvPicPr>
            <p:cNvPr id="75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12712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6" name="모서리가 둥근 직사각형 7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수집</a:t>
              </a:r>
              <a:r>
                <a:rPr lang="en-US" altLang="ko-KR" sz="650" spc="-70" dirty="0">
                  <a:latin typeface="+mn-ea"/>
                </a:rPr>
                <a:t>·</a:t>
              </a:r>
              <a:r>
                <a:rPr lang="ko-KR" altLang="en-US" sz="650" spc="-70" dirty="0">
                  <a:latin typeface="+mn-ea"/>
                </a:rPr>
                <a:t>이용에 관한 사항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16659" y="4944651"/>
            <a:ext cx="1550541" cy="217286"/>
            <a:chOff x="3130060" y="2769636"/>
            <a:chExt cx="1550541" cy="217286"/>
          </a:xfrm>
        </p:grpSpPr>
        <p:pic>
          <p:nvPicPr>
            <p:cNvPr id="78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제공에 관한 사항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816659" y="3698387"/>
            <a:ext cx="1550541" cy="217286"/>
            <a:chOff x="3130060" y="2769636"/>
            <a:chExt cx="1550541" cy="217286"/>
          </a:xfrm>
        </p:grpSpPr>
        <p:pic>
          <p:nvPicPr>
            <p:cNvPr id="81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21988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V </a:t>
              </a:r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650" spc="-70" dirty="0" err="1" smtClean="0">
                  <a:latin typeface="+mn-ea"/>
                </a:rPr>
                <a:t>계약자료</a:t>
              </a:r>
              <a:r>
                <a:rPr lang="ko-KR" altLang="en-US" sz="650" spc="-70" dirty="0" smtClean="0">
                  <a:latin typeface="+mn-ea"/>
                </a:rPr>
                <a:t> 교부 </a:t>
              </a:r>
              <a:r>
                <a:rPr lang="ko-KR" altLang="en-US" sz="650" spc="-70" dirty="0">
                  <a:latin typeface="+mn-ea"/>
                </a:rPr>
                <a:t>동의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740576" y="4423270"/>
            <a:ext cx="1626624" cy="217286"/>
            <a:chOff x="3053977" y="2778872"/>
            <a:chExt cx="1626624" cy="217286"/>
          </a:xfrm>
        </p:grpSpPr>
        <p:pic>
          <p:nvPicPr>
            <p:cNvPr id="84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4512712" y="2800319"/>
              <a:ext cx="142089" cy="144000"/>
            </a:xfrm>
            <a:prstGeom prst="rect">
              <a:avLst/>
            </a:prstGeom>
            <a:noFill/>
          </p:spPr>
        </p:pic>
        <p:grpSp>
          <p:nvGrpSpPr>
            <p:cNvPr id="85" name="그룹 84"/>
            <p:cNvGrpSpPr/>
            <p:nvPr/>
          </p:nvGrpSpPr>
          <p:grpSpPr>
            <a:xfrm>
              <a:off x="3053977" y="2778872"/>
              <a:ext cx="1626624" cy="217286"/>
              <a:chOff x="3053977" y="2778872"/>
              <a:chExt cx="1626624" cy="217286"/>
            </a:xfrm>
          </p:grpSpPr>
          <p:sp>
            <p:nvSpPr>
              <p:cNvPr id="86" name="모서리가 둥근 직사각형 85">
                <a:extLst>
                  <a:ext uri="{FF2B5EF4-FFF2-40B4-BE49-F238E27FC236}">
                    <a16:creationId xmlns:a16="http://schemas.microsoft.com/office/drawing/2014/main" id="{1216FD70-D02C-4240-9734-B22AEF9FFDD4}"/>
                  </a:ext>
                </a:extLst>
              </p:cNvPr>
              <p:cNvSpPr/>
              <p:nvPr/>
            </p:nvSpPr>
            <p:spPr>
              <a:xfrm>
                <a:off x="3130060" y="2778872"/>
                <a:ext cx="1550541" cy="217286"/>
              </a:xfrm>
              <a:prstGeom prst="roundRect">
                <a:avLst>
                  <a:gd name="adj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650" spc="-70" dirty="0">
                    <a:latin typeface="+mn-ea"/>
                  </a:rPr>
                  <a:t>[</a:t>
                </a:r>
                <a:r>
                  <a:rPr lang="ko-KR" altLang="en-US" sz="650" spc="-70" dirty="0">
                    <a:latin typeface="+mn-ea"/>
                  </a:rPr>
                  <a:t>선택</a:t>
                </a:r>
                <a:r>
                  <a:rPr lang="en-US" altLang="ko-KR" sz="650" spc="-70" dirty="0">
                    <a:latin typeface="+mn-ea"/>
                  </a:rPr>
                  <a:t>] </a:t>
                </a:r>
                <a:r>
                  <a:rPr lang="ko-KR" altLang="en-US" sz="650" spc="-70" dirty="0">
                    <a:latin typeface="+mn-ea"/>
                  </a:rPr>
                  <a:t>상품소개 등을 위한 개인</a:t>
                </a:r>
                <a:r>
                  <a:rPr lang="en-US" altLang="ko-KR" sz="650" spc="-70" dirty="0">
                    <a:latin typeface="+mn-ea"/>
                  </a:rPr>
                  <a:t>(</a:t>
                </a:r>
                <a:r>
                  <a:rPr lang="ko-KR" altLang="en-US" sz="650" spc="-70" dirty="0">
                    <a:latin typeface="+mn-ea"/>
                  </a:rPr>
                  <a:t>신용</a:t>
                </a:r>
                <a:r>
                  <a:rPr lang="en-US" altLang="ko-KR" sz="650" spc="-70" dirty="0">
                    <a:latin typeface="+mn-ea"/>
                  </a:rPr>
                  <a:t>)</a:t>
                </a:r>
                <a:r>
                  <a:rPr lang="ko-KR" altLang="en-US" sz="650" spc="-70" dirty="0">
                    <a:latin typeface="+mn-ea"/>
                  </a:rPr>
                  <a:t>정보 처리 상세 </a:t>
                </a:r>
                <a:r>
                  <a:rPr lang="ko-KR" altLang="en-US" sz="650" spc="-70" dirty="0" smtClean="0">
                    <a:latin typeface="+mn-ea"/>
                  </a:rPr>
                  <a:t>동의</a:t>
                </a:r>
                <a:endParaRPr lang="ko-KR" altLang="en-US" sz="650" spc="-70" dirty="0">
                  <a:latin typeface="+mn-ea"/>
                </a:endParaRPr>
              </a:p>
            </p:txBody>
          </p:sp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35426D8-1758-AA43-A5C2-496B42C32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</a:blip>
              <a:stretch>
                <a:fillRect/>
              </a:stretch>
            </p:blipFill>
            <p:spPr>
              <a:xfrm>
                <a:off x="3053977" y="2801275"/>
                <a:ext cx="144000" cy="144000"/>
              </a:xfrm>
              <a:prstGeom prst="rect">
                <a:avLst/>
              </a:prstGeom>
            </p:spPr>
          </p:pic>
        </p:grpSp>
      </p:grp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499553" y="5885021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0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본인인증</a:t>
            </a:r>
            <a:r>
              <a:rPr lang="en-US" altLang="ko-KR" dirty="0" smtClean="0"/>
              <a:t>(</a:t>
            </a:r>
            <a:r>
              <a:rPr lang="ko-KR" altLang="en-US" dirty="0" smtClean="0"/>
              <a:t>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가입자정보입력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0594" y="1413523"/>
            <a:ext cx="2408874" cy="4917184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91683" y="2522320"/>
            <a:ext cx="2121840" cy="2360032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34206" y="4368197"/>
            <a:ext cx="1352613" cy="339953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네 </a:t>
            </a:r>
            <a:r>
              <a:rPr lang="ko-KR" altLang="en-US" sz="800" b="1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사용할게요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675112" y="4368197"/>
            <a:ext cx="610846" cy="3399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아니오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62814" y="2885456"/>
            <a:ext cx="2246654" cy="500650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/>
              <a:t>주소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 </a:t>
            </a:r>
            <a:r>
              <a:rPr lang="ko-KR" altLang="en-US" sz="1000" dirty="0"/>
              <a:t>등</a:t>
            </a:r>
            <a:r>
              <a:rPr lang="en-US" altLang="ko-KR" sz="1000" b="0" dirty="0">
                <a:solidFill>
                  <a:schemeClr val="tx1"/>
                </a:solidFill>
              </a:rPr>
              <a:t/>
            </a:r>
            <a:br>
              <a:rPr lang="en-US" altLang="ko-KR" sz="1000" b="0" dirty="0">
                <a:solidFill>
                  <a:schemeClr val="tx1"/>
                </a:solidFill>
              </a:rPr>
            </a:br>
            <a:r>
              <a:rPr lang="ko-KR" altLang="en-US" sz="900" b="0" dirty="0">
                <a:solidFill>
                  <a:schemeClr val="tx1"/>
                </a:solidFill>
              </a:rPr>
              <a:t>이전에 입력한 정보를 가져오기로 </a:t>
            </a:r>
            <a:r>
              <a:rPr lang="en-US" altLang="ko-KR" sz="900" b="0" dirty="0">
                <a:solidFill>
                  <a:schemeClr val="tx1"/>
                </a:solidFill>
              </a:rPr>
              <a:t/>
            </a:r>
            <a:br>
              <a:rPr lang="en-US" altLang="ko-KR" sz="900" b="0" dirty="0">
                <a:solidFill>
                  <a:schemeClr val="tx1"/>
                </a:solidFill>
              </a:rPr>
            </a:br>
            <a:r>
              <a:rPr lang="ko-KR" altLang="en-US" sz="900" b="0" dirty="0">
                <a:solidFill>
                  <a:schemeClr val="tx1"/>
                </a:solidFill>
              </a:rPr>
              <a:t>사용하시겠습니까</a:t>
            </a:r>
            <a:r>
              <a:rPr lang="en-US" altLang="ko-KR" sz="900" b="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62814" y="3583042"/>
            <a:ext cx="224665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900" b="0" dirty="0">
                <a:solidFill>
                  <a:schemeClr val="tx1"/>
                </a:solidFill>
              </a:rPr>
              <a:t>이전정보 가져오기 하신 후 변경하시면</a:t>
            </a:r>
            <a:r>
              <a:rPr lang="en-US" altLang="ko-KR" sz="900" b="0" dirty="0">
                <a:solidFill>
                  <a:schemeClr val="tx1"/>
                </a:solidFill>
              </a:rPr>
              <a:t/>
            </a:r>
            <a:br>
              <a:rPr lang="en-US" altLang="ko-KR" sz="900" b="0" dirty="0">
                <a:solidFill>
                  <a:schemeClr val="tx1"/>
                </a:solidFill>
              </a:rPr>
            </a:br>
            <a:r>
              <a:rPr lang="ko-KR" altLang="en-US" sz="900" b="0" dirty="0">
                <a:solidFill>
                  <a:schemeClr val="tx1"/>
                </a:solidFill>
              </a:rPr>
              <a:t>청약완료시 변경사항 반영됩니다</a:t>
            </a:r>
            <a:r>
              <a:rPr lang="en-US" altLang="ko-KR" sz="9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02" y="2685297"/>
            <a:ext cx="127482" cy="12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기본정보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가입자 정보 입력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449061" y="272414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555170" y="2821718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>
                          <a:solidFill>
                            <a:schemeClr val="tx1"/>
                          </a:solidFill>
                          <a:latin typeface="+mn-ea"/>
                        </a:rPr>
                        <a:t>주민등록번호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901212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 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●●●●●●●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1" name="모서리가 둥근 직사각형 60"/>
          <p:cNvSpPr/>
          <p:nvPr/>
        </p:nvSpPr>
        <p:spPr>
          <a:xfrm>
            <a:off x="449061" y="210532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/>
          </p:nvPr>
        </p:nvGraphicFramePr>
        <p:xfrm>
          <a:off x="555170" y="2204360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성명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홍길동</a:t>
                      </a:r>
                      <a:endParaRPr lang="ko-KR" altLang="en-US" sz="700" b="0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445370" y="3342962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/>
          </p:nvPr>
        </p:nvGraphicFramePr>
        <p:xfrm>
          <a:off x="541954" y="3442000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본인 휴대폰 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    </a:t>
                      </a:r>
                      <a:r>
                        <a:rPr lang="en-US" altLang="ko-KR" sz="7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5597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9685    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445370" y="4001900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541954" y="4100938"/>
          <a:ext cx="2078297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이메일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spc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Abcdefb</a:t>
                      </a: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@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naver.com  ▼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445370" y="4678795"/>
            <a:ext cx="2290709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541954" y="4777833"/>
          <a:ext cx="2078297" cy="26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2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보험증권 </a:t>
                      </a:r>
                      <a:r>
                        <a:rPr kumimoji="1" lang="ko-KR" altLang="en-US" sz="6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수령방법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11772" y="1536399"/>
            <a:ext cx="2227998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 smtClean="0"/>
              <a:t>①기본정보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541954" y="4901228"/>
            <a:ext cx="1111096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7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이메일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1" y="4995209"/>
            <a:ext cx="143169" cy="108000"/>
          </a:xfrm>
          <a:prstGeom prst="rect">
            <a:avLst/>
          </a:prstGeom>
        </p:spPr>
      </p:pic>
      <p:sp>
        <p:nvSpPr>
          <p:cNvPr id="91" name="모서리가 둥근 직사각형 90"/>
          <p:cNvSpPr/>
          <p:nvPr/>
        </p:nvSpPr>
        <p:spPr>
          <a:xfrm>
            <a:off x="1431798" y="4901228"/>
            <a:ext cx="916204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7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7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</a:t>
            </a:r>
            <a:r>
              <a:rPr lang="ko-KR" altLang="en-US" sz="700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모바일증권</a:t>
            </a:r>
            <a:endParaRPr kumimoji="1" lang="en-US" altLang="ko-KR" sz="7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01344" y="4995209"/>
            <a:ext cx="143169" cy="10800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53422" y="5231733"/>
            <a:ext cx="2356046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보험증권은 보험계약 성립 후 선택하신 방법으로 발송됩니다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0611" y="1887023"/>
            <a:ext cx="2321644" cy="1846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고객님의 기본 정보를 입력해주세요</a:t>
            </a:r>
            <a:endParaRPr lang="en-US" altLang="ko-KR" sz="10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776363" y="3725632"/>
            <a:ext cx="2335368" cy="1158359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776363" y="2203951"/>
            <a:ext cx="2335368" cy="1390531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497431" y="5542243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45220" y="5542243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71016" y="1882209"/>
            <a:ext cx="2314104" cy="1846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우편물수령지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주소를 입력해주세요</a:t>
            </a:r>
            <a:endParaRPr lang="en-US" altLang="ko-KR" sz="1000" dirty="0"/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/>
          </p:nvPr>
        </p:nvGraphicFramePr>
        <p:xfrm>
          <a:off x="3872946" y="2278534"/>
          <a:ext cx="2118815" cy="29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우편물 </a:t>
                      </a:r>
                      <a:r>
                        <a:rPr kumimoji="1" lang="ko-KR" altLang="en-US" sz="8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수령지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21" name="모서리가 둥근 직사각형 120"/>
          <p:cNvSpPr/>
          <p:nvPr/>
        </p:nvSpPr>
        <p:spPr>
          <a:xfrm>
            <a:off x="3872946" y="2401929"/>
            <a:ext cx="1132757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자택</a:t>
            </a:r>
            <a:endParaRPr kumimoji="1" lang="en-US" altLang="ko-KR" sz="9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94" y="2495910"/>
            <a:ext cx="145960" cy="108000"/>
          </a:xfrm>
          <a:prstGeom prst="rect">
            <a:avLst/>
          </a:prstGeom>
        </p:spPr>
      </p:pic>
      <p:sp>
        <p:nvSpPr>
          <p:cNvPr id="123" name="모서리가 둥근 직사각형 122"/>
          <p:cNvSpPr/>
          <p:nvPr/>
        </p:nvSpPr>
        <p:spPr>
          <a:xfrm>
            <a:off x="5012768" y="2401929"/>
            <a:ext cx="599881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직장</a:t>
            </a:r>
            <a:endParaRPr kumimoji="1" lang="en-US" altLang="ko-KR" sz="9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082316" y="2495910"/>
            <a:ext cx="145960" cy="108000"/>
          </a:xfrm>
          <a:prstGeom prst="rect">
            <a:avLst/>
          </a:prstGeom>
        </p:spPr>
      </p:pic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4334DF5E-A2FF-A54C-9FF7-6D4DFFF80AD7}"/>
              </a:ext>
            </a:extLst>
          </p:cNvPr>
          <p:cNvSpPr/>
          <p:nvPr/>
        </p:nvSpPr>
        <p:spPr>
          <a:xfrm>
            <a:off x="5119994" y="2818012"/>
            <a:ext cx="770029" cy="1823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 err="1" smtClean="0">
                <a:solidFill>
                  <a:schemeClr val="tx1"/>
                </a:solidFill>
                <a:latin typeface="+mn-ea"/>
              </a:rPr>
              <a:t>주소검색</a:t>
            </a:r>
            <a:endParaRPr lang="ko-KR" altLang="en-US" sz="700" spc="-7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26" name="표 125"/>
          <p:cNvGraphicFramePr>
            <a:graphicFrameLocks noGrp="1"/>
          </p:cNvGraphicFramePr>
          <p:nvPr>
            <p:extLst/>
          </p:nvPr>
        </p:nvGraphicFramePr>
        <p:xfrm>
          <a:off x="3858561" y="3802041"/>
          <a:ext cx="2118815" cy="30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67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자택 연락처</a:t>
                      </a:r>
                      <a:endParaRPr lang="ko-KR" altLang="en-US" sz="9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6922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27" name="모서리가 둥근 직사각형 126"/>
          <p:cNvSpPr/>
          <p:nvPr/>
        </p:nvSpPr>
        <p:spPr>
          <a:xfrm>
            <a:off x="3872946" y="4474864"/>
            <a:ext cx="1802494" cy="299919"/>
          </a:xfrm>
          <a:prstGeom prst="roundRect">
            <a:avLst>
              <a:gd name="adj" fmla="val 1822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900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휴대폰 번호와 동일</a:t>
            </a:r>
            <a:endParaRPr kumimoji="1" lang="en-US" altLang="ko-KR" sz="1000" spc="-7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494" y="4568845"/>
            <a:ext cx="145960" cy="108000"/>
          </a:xfrm>
          <a:prstGeom prst="rect">
            <a:avLst/>
          </a:prstGeom>
        </p:spPr>
      </p:pic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3913074" y="2811372"/>
          <a:ext cx="1206920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92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▼.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0" name="표 129"/>
          <p:cNvGraphicFramePr>
            <a:graphicFrameLocks noGrp="1"/>
          </p:cNvGraphicFramePr>
          <p:nvPr>
            <p:extLst/>
          </p:nvPr>
        </p:nvGraphicFramePr>
        <p:xfrm>
          <a:off x="3913073" y="3062599"/>
          <a:ext cx="2082445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44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1" name="표 130"/>
          <p:cNvGraphicFramePr>
            <a:graphicFrameLocks noGrp="1"/>
          </p:cNvGraphicFramePr>
          <p:nvPr>
            <p:extLst/>
          </p:nvPr>
        </p:nvGraphicFramePr>
        <p:xfrm>
          <a:off x="3913073" y="3325968"/>
          <a:ext cx="2082445" cy="18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44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825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10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graphicFrame>
        <p:nvGraphicFramePr>
          <p:cNvPr id="132" name="표 131"/>
          <p:cNvGraphicFramePr>
            <a:graphicFrameLocks noGrp="1"/>
          </p:cNvGraphicFramePr>
          <p:nvPr>
            <p:extLst/>
          </p:nvPr>
        </p:nvGraphicFramePr>
        <p:xfrm>
          <a:off x="3872945" y="4063646"/>
          <a:ext cx="2118815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    </a:t>
                      </a:r>
                      <a:r>
                        <a:rPr lang="en-US" altLang="ko-KR" sz="9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5597   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9685    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19231" y="5509734"/>
            <a:ext cx="2142986" cy="3530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76363" y="1568331"/>
            <a:ext cx="2227998" cy="16645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①기본정보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직업 및 </a:t>
            </a:r>
            <a:r>
              <a:rPr lang="ko-KR" altLang="en-US" dirty="0" err="1" smtClean="0"/>
              <a:t>운전여부</a:t>
            </a:r>
            <a:r>
              <a:rPr lang="en-US" altLang="ko-KR" dirty="0" smtClean="0"/>
              <a:t>)_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가입자 정보 입력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92268" y="2232568"/>
            <a:ext cx="2252506" cy="3079662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838142" y="1500071"/>
            <a:ext cx="182600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ⓥ</a:t>
            </a:r>
            <a:r>
              <a:rPr lang="ko-KR" altLang="en-US" sz="1000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②직업 및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운전여부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③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01372" y="1764753"/>
            <a:ext cx="1947898" cy="369332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고객님의 직업 및 </a:t>
            </a:r>
            <a:r>
              <a:rPr lang="ko-KR" altLang="en-US" sz="1000" dirty="0" err="1" smtClean="0"/>
              <a:t>운전여부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하시는 일을 입력해주세요</a:t>
            </a:r>
            <a:endParaRPr lang="en-US" altLang="ko-KR" sz="1000" dirty="0"/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743193"/>
              </p:ext>
            </p:extLst>
          </p:nvPr>
        </p:nvGraphicFramePr>
        <p:xfrm>
          <a:off x="573509" y="2495910"/>
          <a:ext cx="2081468" cy="59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46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2998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직업 및 </a:t>
                      </a:r>
                      <a:r>
                        <a:rPr kumimoji="1" lang="ko-KR" altLang="en-US" sz="900" b="0" spc="-7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운전여부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2747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직업을 입력해 주세요</a:t>
                      </a:r>
                      <a:r>
                        <a:rPr lang="en-US" altLang="ko-KR" sz="900" b="1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                  </a:t>
                      </a:r>
                      <a:r>
                        <a:rPr lang="en-US" altLang="ko-KR" sz="1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22747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운전여부</a:t>
                      </a:r>
                      <a:r>
                        <a:rPr lang="en-US" altLang="ko-KR" sz="900" b="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차종 입력                     </a:t>
                      </a:r>
                      <a:r>
                        <a:rPr lang="en-US" altLang="ko-KR" sz="11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0184"/>
                  </a:ext>
                </a:extLst>
              </a:tr>
            </a:tbl>
          </a:graphicData>
        </a:graphic>
      </p:graphicFrame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4334DF5E-A2FF-A54C-9FF7-6D4DFFF80AD7}"/>
              </a:ext>
            </a:extLst>
          </p:cNvPr>
          <p:cNvSpPr/>
          <p:nvPr/>
        </p:nvSpPr>
        <p:spPr>
          <a:xfrm>
            <a:off x="631136" y="3396476"/>
            <a:ext cx="1701358" cy="22066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800" spc="-70" dirty="0" smtClean="0">
                <a:solidFill>
                  <a:schemeClr val="tx1"/>
                </a:solidFill>
                <a:latin typeface="+mn-ea"/>
              </a:rPr>
              <a:t>직업 및 </a:t>
            </a:r>
            <a:r>
              <a:rPr lang="ko-KR" altLang="en-US" sz="800" spc="-70" dirty="0" err="1" smtClean="0">
                <a:solidFill>
                  <a:schemeClr val="tx1"/>
                </a:solidFill>
                <a:latin typeface="+mn-ea"/>
              </a:rPr>
              <a:t>운전여부</a:t>
            </a:r>
            <a:endParaRPr lang="ko-KR" altLang="en-US" sz="800" spc="-7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609556"/>
              </p:ext>
            </p:extLst>
          </p:nvPr>
        </p:nvGraphicFramePr>
        <p:xfrm>
          <a:off x="601372" y="3882434"/>
          <a:ext cx="2090091" cy="86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09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2998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회사명</a:t>
                      </a:r>
                      <a:r>
                        <a:rPr kumimoji="1" lang="en-US" altLang="ko-KR" sz="900" b="0" spc="-7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900" b="0" spc="-7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근무처</a:t>
                      </a:r>
                      <a:r>
                        <a:rPr kumimoji="1" lang="en-US" altLang="ko-KR" sz="900" b="0" spc="-7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2747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회사명을 입력해 주세요                </a:t>
                      </a:r>
                      <a:r>
                        <a:rPr lang="en-US" altLang="ko-KR" sz="900" b="1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22747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spc="-7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</a:endParaRP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하시는일</a:t>
                      </a:r>
                      <a:endParaRPr kumimoji="1" lang="en-US" altLang="ko-KR" sz="900" b="0" spc="-7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0184"/>
                  </a:ext>
                </a:extLst>
              </a:tr>
              <a:tr h="22747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하시는 일을 입력해 주세요            </a:t>
                      </a:r>
                      <a:r>
                        <a:rPr lang="en-US" altLang="ko-KR" sz="900" b="1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9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9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24531"/>
                  </a:ext>
                </a:extLst>
              </a:tr>
            </a:tbl>
          </a:graphicData>
        </a:graphic>
      </p:graphicFrame>
      <p:sp>
        <p:nvSpPr>
          <p:cNvPr id="75" name="모서리가 둥근 직사각형 74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42217" y="1539789"/>
            <a:ext cx="231109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직업검색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운전여부</a:t>
            </a:r>
            <a:endParaRPr lang="en-US" altLang="ko-KR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725" y="1555780"/>
            <a:ext cx="161386" cy="161386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3770558" y="1792590"/>
            <a:ext cx="2358930" cy="49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검색으로 찾기 또는 분류로 찾기 중 한가지 방법으로 검색하여 직업을 선택해 주시기 바랍니다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600" dirty="0"/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77564"/>
              </p:ext>
            </p:extLst>
          </p:nvPr>
        </p:nvGraphicFramePr>
        <p:xfrm>
          <a:off x="3812168" y="2137863"/>
          <a:ext cx="2282758" cy="598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7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141379">
                  <a:extLst>
                    <a:ext uri="{9D8B030D-6E8A-4147-A177-3AD203B41FA5}">
                      <a16:colId xmlns:a16="http://schemas.microsoft.com/office/drawing/2014/main" val="3794750137"/>
                    </a:ext>
                  </a:extLst>
                </a:gridCol>
              </a:tblGrid>
              <a:tr h="598406"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검색어로 찾기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직업 분류로 찾기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cxnSp>
        <p:nvCxnSpPr>
          <p:cNvPr id="83" name="직선 연결선 82"/>
          <p:cNvCxnSpPr/>
          <p:nvPr/>
        </p:nvCxnSpPr>
        <p:spPr>
          <a:xfrm>
            <a:off x="3853778" y="2532482"/>
            <a:ext cx="106781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010383"/>
              </p:ext>
            </p:extLst>
          </p:nvPr>
        </p:nvGraphicFramePr>
        <p:xfrm>
          <a:off x="3884930" y="2817585"/>
          <a:ext cx="2168386" cy="62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38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6616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검색으로찾기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46210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sng" spc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직업명을</a:t>
                      </a:r>
                      <a:r>
                        <a:rPr lang="ko-KR" altLang="en-US" sz="700" b="0" u="sng" spc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입력해 주세요</a:t>
                      </a:r>
                      <a:r>
                        <a:rPr lang="en-US" altLang="ko-KR" sz="700" b="0" u="sng" spc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.                           </a:t>
                      </a:r>
                      <a:r>
                        <a:rPr lang="en-US" altLang="ko-KR" sz="700" b="1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700" b="1" u="sng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</a:b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 사무원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공우원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교사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자영업자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대학생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운전자 등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pic>
        <p:nvPicPr>
          <p:cNvPr id="86" name="그림 85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09" y="2810232"/>
            <a:ext cx="146975" cy="14697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57740" y="2999577"/>
            <a:ext cx="151306" cy="151306"/>
          </a:xfrm>
          <a:prstGeom prst="rect">
            <a:avLst/>
          </a:prstGeom>
        </p:spPr>
      </p:pic>
      <p:sp>
        <p:nvSpPr>
          <p:cNvPr id="89" name="모서리가 둥근 직사각형 88"/>
          <p:cNvSpPr/>
          <p:nvPr/>
        </p:nvSpPr>
        <p:spPr>
          <a:xfrm>
            <a:off x="3884775" y="3527166"/>
            <a:ext cx="2168541" cy="1221692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986418" y="3559406"/>
            <a:ext cx="61918" cy="115278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5987553" y="3578386"/>
            <a:ext cx="59647" cy="792538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239944"/>
              </p:ext>
            </p:extLst>
          </p:nvPr>
        </p:nvGraphicFramePr>
        <p:xfrm>
          <a:off x="3959903" y="3596667"/>
          <a:ext cx="1980239" cy="1070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3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75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연구 사무직 관리자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75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교육 사무직 관리자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2675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법률 사무직 관리자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로펌대표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16728"/>
                  </a:ext>
                </a:extLst>
              </a:tr>
              <a:tr h="2675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경찰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하무직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관리자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경무관 이상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369826"/>
                  </a:ext>
                </a:extLst>
              </a:tr>
            </a:tbl>
          </a:graphicData>
        </a:graphic>
      </p:graphicFrame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68565" y="5434763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1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r>
              <a:rPr lang="en-US" altLang="ko-KR" dirty="0" smtClean="0"/>
              <a:t>(</a:t>
            </a:r>
            <a:r>
              <a:rPr lang="ko-KR" altLang="en-US" dirty="0" smtClean="0"/>
              <a:t>직업 및 </a:t>
            </a:r>
            <a:r>
              <a:rPr lang="ko-KR" altLang="en-US" dirty="0" err="1" smtClean="0"/>
              <a:t>운전여부</a:t>
            </a:r>
            <a:r>
              <a:rPr lang="en-US" altLang="ko-KR" dirty="0" smtClean="0"/>
              <a:t>)_</a:t>
            </a:r>
            <a:r>
              <a:rPr lang="ko-KR" altLang="en-US" dirty="0" smtClean="0"/>
              <a:t>버전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가입자정보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가입자 정보 입력</a:t>
            </a:r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6208" y="1532436"/>
            <a:ext cx="231109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직업검색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운전여부</a:t>
            </a:r>
            <a:endParaRPr lang="en-US" altLang="ko-KR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16" y="1548427"/>
            <a:ext cx="161386" cy="161386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434549" y="1785237"/>
            <a:ext cx="2358930" cy="49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검색으로 찾기 또는 분류로 찾기 중 한가지 방법으로 검색하여 직업을 선택해 주시기 바랍니다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600" dirty="0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27166"/>
              </p:ext>
            </p:extLst>
          </p:nvPr>
        </p:nvGraphicFramePr>
        <p:xfrm>
          <a:off x="476159" y="2130510"/>
          <a:ext cx="2282758" cy="598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7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141379">
                  <a:extLst>
                    <a:ext uri="{9D8B030D-6E8A-4147-A177-3AD203B41FA5}">
                      <a16:colId xmlns:a16="http://schemas.microsoft.com/office/drawing/2014/main" val="3794750137"/>
                    </a:ext>
                  </a:extLst>
                </a:gridCol>
              </a:tblGrid>
              <a:tr h="598406"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검색어로 찾기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직업 분류로 찾기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cxnSp>
        <p:nvCxnSpPr>
          <p:cNvPr id="41" name="직선 연결선 40"/>
          <p:cNvCxnSpPr/>
          <p:nvPr/>
        </p:nvCxnSpPr>
        <p:spPr>
          <a:xfrm>
            <a:off x="517769" y="2525129"/>
            <a:ext cx="106781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02275"/>
              </p:ext>
            </p:extLst>
          </p:nvPr>
        </p:nvGraphicFramePr>
        <p:xfrm>
          <a:off x="548921" y="2810232"/>
          <a:ext cx="2168386" cy="62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38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6616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err="1" smtClean="0">
                          <a:solidFill>
                            <a:schemeClr val="tx1"/>
                          </a:solidFill>
                        </a:rPr>
                        <a:t>검색으로찾기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46210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sng" spc="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직업명을</a:t>
                      </a:r>
                      <a:r>
                        <a:rPr lang="ko-KR" altLang="en-US" sz="700" b="0" u="sng" spc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입력해 주세요</a:t>
                      </a:r>
                      <a:r>
                        <a:rPr lang="en-US" altLang="ko-KR" sz="700" b="0" u="sng" spc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.                           </a:t>
                      </a:r>
                      <a:r>
                        <a:rPr lang="en-US" altLang="ko-KR" sz="700" b="1" u="sng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700" b="1" u="sng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</a:b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 사무원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공우원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교사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자영업자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대학생</a:t>
                      </a:r>
                      <a:r>
                        <a:rPr lang="en-US" altLang="ko-KR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6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운전자 등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00" y="2802879"/>
            <a:ext cx="146975" cy="14697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1731" y="2992224"/>
            <a:ext cx="151306" cy="151306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548766" y="3519813"/>
            <a:ext cx="2168541" cy="660301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650409" y="3552053"/>
            <a:ext cx="61918" cy="62305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651544" y="3571033"/>
            <a:ext cx="59647" cy="428352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104059"/>
              </p:ext>
            </p:extLst>
          </p:nvPr>
        </p:nvGraphicFramePr>
        <p:xfrm>
          <a:off x="623894" y="3589314"/>
          <a:ext cx="1980239" cy="57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3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60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연구 사무직 관리자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4460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교육 사무직 관리자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14460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법률 사무직 관리자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로펌대표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16728"/>
                  </a:ext>
                </a:extLst>
              </a:tr>
              <a:tr h="14460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경찰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하무직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관리자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경무관 이상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369826"/>
                  </a:ext>
                </a:extLst>
              </a:tr>
            </a:tbl>
          </a:graphicData>
        </a:graphic>
      </p:graphicFrame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2556" y="5427410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3718"/>
              </p:ext>
            </p:extLst>
          </p:nvPr>
        </p:nvGraphicFramePr>
        <p:xfrm>
          <a:off x="517769" y="4337090"/>
          <a:ext cx="1171694" cy="18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9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83275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chemeClr val="tx1"/>
                          </a:solidFill>
                        </a:rPr>
                        <a:t>운전여부를</a:t>
                      </a:r>
                      <a:r>
                        <a:rPr lang="ko-KR" altLang="en-US" sz="700" b="1" dirty="0" smtClean="0">
                          <a:solidFill>
                            <a:schemeClr val="tx1"/>
                          </a:solidFill>
                        </a:rPr>
                        <a:t> 선택해 주세요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542908" y="4595788"/>
            <a:ext cx="2168283" cy="627836"/>
          </a:xfrm>
          <a:prstGeom prst="roundRect">
            <a:avLst>
              <a:gd name="adj" fmla="val 1805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629920" y="4641517"/>
            <a:ext cx="64780" cy="576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631900" y="4641517"/>
            <a:ext cx="62406" cy="396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25609"/>
              </p:ext>
            </p:extLst>
          </p:nvPr>
        </p:nvGraphicFramePr>
        <p:xfrm>
          <a:off x="733840" y="4621706"/>
          <a:ext cx="1835887" cy="5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88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운전안함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승용차</a:t>
                      </a:r>
                      <a:r>
                        <a:rPr lang="en-US" altLang="ko-KR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자가용</a:t>
                      </a:r>
                      <a:r>
                        <a:rPr lang="en-US" altLang="ko-KR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승용차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영업용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61672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승합차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자가용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369826"/>
                  </a:ext>
                </a:extLst>
              </a:tr>
            </a:tbl>
          </a:graphicData>
        </a:graphic>
      </p:graphicFrame>
      <p:pic>
        <p:nvPicPr>
          <p:cNvPr id="62" name="그림 61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5" y="4784680"/>
            <a:ext cx="108000" cy="108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84117" y="4640849"/>
            <a:ext cx="108000" cy="10800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84117" y="4911408"/>
            <a:ext cx="108000" cy="108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79761" y="5055099"/>
            <a:ext cx="108000" cy="10800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450377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156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3868907" y="2297972"/>
            <a:ext cx="2067246" cy="2860932"/>
          </a:xfrm>
          <a:prstGeom prst="roundRect">
            <a:avLst>
              <a:gd name="adj" fmla="val 25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4398" y="1516125"/>
            <a:ext cx="2303265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lang="ko-KR" altLang="en-US" b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②직업 및 </a:t>
            </a:r>
            <a:r>
              <a:rPr lang="ko-KR" altLang="en-US" dirty="0" err="1" smtClean="0">
                <a:solidFill>
                  <a:schemeClr val="tx1"/>
                </a:solidFill>
              </a:rPr>
              <a:t>운전여부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57348" y="1869798"/>
            <a:ext cx="2330315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고객님의 직업 및 </a:t>
            </a:r>
            <a:r>
              <a:rPr lang="ko-KR" altLang="en-US" dirty="0" err="1" smtClean="0"/>
              <a:t>운전여부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하시는 일을 입력해주세요</a:t>
            </a:r>
            <a:endParaRPr lang="en-US" altLang="ko-KR" dirty="0"/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50548"/>
              </p:ext>
            </p:extLst>
          </p:nvPr>
        </p:nvGraphicFramePr>
        <p:xfrm>
          <a:off x="3947475" y="2472328"/>
          <a:ext cx="1875556" cy="654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55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543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직업 및 </a:t>
                      </a:r>
                      <a:r>
                        <a:rPr kumimoji="1" lang="ko-KR" altLang="en-US" sz="8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운전여부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정보통신관련 사무직 관리자</a:t>
                      </a:r>
                      <a:r>
                        <a:rPr lang="en-US" altLang="ko-KR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</a:t>
                      </a:r>
                      <a:r>
                        <a:rPr lang="en-US" altLang="ko-KR" sz="8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altLang="ko-KR" sz="8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8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승용차</a:t>
                      </a:r>
                      <a:r>
                        <a:rPr lang="en-US" altLang="ko-KR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자가용</a:t>
                      </a:r>
                      <a:r>
                        <a:rPr lang="en-US" altLang="ko-KR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      </a:t>
                      </a:r>
                      <a:r>
                        <a:rPr lang="ko-KR" altLang="en-US" sz="8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                  </a:t>
                      </a:r>
                      <a:r>
                        <a:rPr lang="en-US" altLang="ko-KR" sz="800" b="1" u="sng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altLang="ko-KR" sz="8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8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800" b="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0184"/>
                  </a:ext>
                </a:extLst>
              </a:tr>
            </a:tbl>
          </a:graphicData>
        </a:graphic>
      </p:graphicFrame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4334DF5E-A2FF-A54C-9FF7-6D4DFFF80AD7}"/>
              </a:ext>
            </a:extLst>
          </p:cNvPr>
          <p:cNvSpPr/>
          <p:nvPr/>
        </p:nvSpPr>
        <p:spPr>
          <a:xfrm>
            <a:off x="4017760" y="3157391"/>
            <a:ext cx="1706796" cy="3255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 smtClean="0">
                <a:solidFill>
                  <a:schemeClr val="tx1"/>
                </a:solidFill>
                <a:latin typeface="+mn-ea"/>
              </a:rPr>
              <a:t>직업 및 </a:t>
            </a:r>
            <a:r>
              <a:rPr lang="ko-KR" altLang="en-US" sz="700" spc="-70" dirty="0" err="1" smtClean="0">
                <a:solidFill>
                  <a:schemeClr val="tx1"/>
                </a:solidFill>
                <a:latin typeface="+mn-ea"/>
              </a:rPr>
              <a:t>운전여부</a:t>
            </a:r>
            <a:endParaRPr lang="ko-KR" altLang="en-US" sz="700" spc="-7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913726"/>
              </p:ext>
            </p:extLst>
          </p:nvPr>
        </p:nvGraphicFramePr>
        <p:xfrm>
          <a:off x="3947474" y="3687041"/>
          <a:ext cx="1987499" cy="1004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49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543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회사명</a:t>
                      </a:r>
                      <a:r>
                        <a:rPr kumimoji="1" lang="en-US" altLang="ko-KR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kumimoji="1" lang="ko-KR" altLang="en-US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근무처</a:t>
                      </a:r>
                      <a:r>
                        <a:rPr kumimoji="1" lang="en-US" altLang="ko-KR" sz="9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라이프로그</a:t>
                      </a:r>
                      <a:r>
                        <a:rPr lang="ko-KR" altLang="en-US" sz="9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  <a:tr h="30692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pc="-7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</a:endParaRP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spc="-7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</a:endParaRP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spc="-7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</a:rPr>
                        <a:t>하시는일</a:t>
                      </a:r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0184"/>
                  </a:ext>
                </a:extLst>
              </a:tr>
              <a:tr h="254507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프로젝트관리</a:t>
                      </a:r>
                      <a:r>
                        <a:rPr lang="ko-KR" altLang="en-US" sz="700" b="0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724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9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기타정보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가입자 </a:t>
            </a:r>
            <a:r>
              <a:rPr lang="ko-KR" altLang="en-US" dirty="0" err="1" smtClean="0"/>
              <a:t>정보입력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84834" y="1504915"/>
            <a:ext cx="210812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sz="1000" dirty="0" smtClean="0">
                <a:solidFill>
                  <a:schemeClr val="tx1"/>
                </a:solidFill>
              </a:rPr>
              <a:t> ③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기타정보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55536" y="2047844"/>
            <a:ext cx="2453932" cy="1846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/>
              <a:t>해외 거주자 및 해외 납세의무자 이십니까</a:t>
            </a:r>
            <a:r>
              <a:rPr lang="en-US" altLang="ko-KR" sz="1000" dirty="0"/>
              <a:t>?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9534" y="1770888"/>
            <a:ext cx="1474743" cy="234286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50" dirty="0" smtClean="0">
                <a:sym typeface="Wingdings" panose="05000000000000000000" pitchFamily="2" charset="2"/>
              </a:rPr>
              <a:t></a:t>
            </a:r>
            <a:endParaRPr lang="ko-KR" altLang="en-US" sz="105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3555" y="2587942"/>
            <a:ext cx="2140593" cy="1015049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26511"/>
              </p:ext>
            </p:extLst>
          </p:nvPr>
        </p:nvGraphicFramePr>
        <p:xfrm>
          <a:off x="607116" y="2704201"/>
          <a:ext cx="1985418" cy="782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41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해외 거주자 및  납세의무 대상</a:t>
                      </a:r>
                      <a:endParaRPr lang="ko-KR" altLang="en-US" sz="8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  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해당없음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   </a:t>
                      </a:r>
                      <a:r>
                        <a:rPr lang="ko-KR" altLang="en-US" sz="800" b="0" u="none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해외 납세의무자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4055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533754" y="3683319"/>
            <a:ext cx="2120193" cy="503590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해외거주자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및 납세의무자란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?</a:t>
            </a:r>
          </a:p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국가간 협정에 따라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체결국의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금융거래자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정보를 국세청에 보고하고 국세청은 해당 국가에 금융거래 정보를 제공 및 제공받는 제도입니다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6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80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기타정보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가입자 </a:t>
            </a:r>
            <a:r>
              <a:rPr lang="ko-KR" altLang="en-US" dirty="0" err="1"/>
              <a:t>정보입력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가입자 </a:t>
            </a:r>
            <a:r>
              <a:rPr lang="ko-KR" altLang="en-US" dirty="0" err="1"/>
              <a:t>정보입력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84834" y="1504915"/>
            <a:ext cx="210812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sz="1000" dirty="0" smtClean="0">
                <a:solidFill>
                  <a:schemeClr val="tx1"/>
                </a:solidFill>
              </a:rPr>
              <a:t> ③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기타정보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9036" y="1676476"/>
            <a:ext cx="1280507" cy="234286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9185" y="2119542"/>
            <a:ext cx="2214798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지금 가입하고 있는 보험계약의 </a:t>
            </a:r>
            <a:r>
              <a:rPr lang="ko-KR" altLang="en-US" dirty="0" err="1" smtClean="0"/>
              <a:t>실제소유자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계약자</a:t>
            </a:r>
            <a:r>
              <a:rPr lang="en-US" altLang="ko-KR" dirty="0" smtClean="0"/>
              <a:t>=</a:t>
            </a:r>
            <a:r>
              <a:rPr lang="ko-KR" altLang="en-US" dirty="0" smtClean="0"/>
              <a:t>본인명의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맞습니까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35857" y="2637015"/>
            <a:ext cx="2047665" cy="891136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365288"/>
              </p:ext>
            </p:extLst>
          </p:nvPr>
        </p:nvGraphicFramePr>
        <p:xfrm>
          <a:off x="619280" y="2709576"/>
          <a:ext cx="1934793" cy="687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79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29001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해외 거주자 및  납세의무 대상</a:t>
                      </a:r>
                      <a:endParaRPr lang="ko-KR" altLang="en-US" sz="7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29001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29001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 아니오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4055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56258" y="3777475"/>
            <a:ext cx="1962569" cy="55019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실소유자 확인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?</a:t>
            </a:r>
          </a:p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금융거래 정보의 보고 및 이용 등에 관한 법률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“(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이하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‘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특금법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’’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이라함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”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제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5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조의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금융회사 등의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고객확인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의무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)”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에 따라 금융회사는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신규계좌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개설 등의 고객확인제도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이행시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실제 소유자 정보를 확인합니다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66740" y="1610539"/>
            <a:ext cx="2370108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실소유자 인적사항</a:t>
            </a:r>
            <a:endParaRPr lang="en-US" altLang="ko-KR" sz="1000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99" y="1523558"/>
            <a:ext cx="131409" cy="13140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775642" y="1879680"/>
            <a:ext cx="2355191" cy="9473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실소유자가 아닌 경우 실소유자 인적사항을 입력해주세요</a:t>
            </a:r>
            <a:endParaRPr lang="en-US" altLang="ko-KR" sz="700" dirty="0"/>
          </a:p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※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계약자가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계좌 명의인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가 실소유자가 따로 존재한다고 밝힌 경우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실제소유자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정보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실제명의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성명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주민번호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국적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를 확인해 주셔야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실소유자에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대한 정보제공 거부 시 관련법령에 의거 해당 거래가 거절될 수 있음을 유의해 주세요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75642" y="2995317"/>
            <a:ext cx="1947898" cy="16645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dirty="0" smtClean="0"/>
              <a:t>실소유자 인적사항</a:t>
            </a:r>
            <a:endParaRPr lang="en-US" altLang="ko-KR" sz="1000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924868" y="4015399"/>
            <a:ext cx="2082578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75526"/>
              </p:ext>
            </p:extLst>
          </p:nvPr>
        </p:nvGraphicFramePr>
        <p:xfrm>
          <a:off x="4030976" y="4112975"/>
          <a:ext cx="188946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46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>
                          <a:solidFill>
                            <a:schemeClr val="tx1"/>
                          </a:solidFill>
                          <a:latin typeface="+mn-ea"/>
                        </a:rPr>
                        <a:t>주민등록번호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sng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901212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 </a:t>
                      </a:r>
                      <a:r>
                        <a:rPr lang="ko-KR" altLang="en-US" sz="700" u="sng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주민번호뒷자리</a:t>
                      </a:r>
                      <a:endParaRPr lang="ko-KR" altLang="en-US" sz="600" u="sng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3924868" y="3396579"/>
            <a:ext cx="2082578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120440"/>
              </p:ext>
            </p:extLst>
          </p:nvPr>
        </p:nvGraphicFramePr>
        <p:xfrm>
          <a:off x="4030976" y="3495617"/>
          <a:ext cx="1972779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77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성명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sng" spc="-80" baseline="0" dirty="0" smtClean="0">
                          <a:solidFill>
                            <a:schemeClr val="tx1"/>
                          </a:solidFill>
                        </a:rPr>
                        <a:t>성명을 입력해 주세 요</a:t>
                      </a:r>
                      <a:r>
                        <a:rPr lang="en-US" altLang="ko-KR" sz="700" b="0" u="sng" spc="-80" baseline="0" dirty="0" smtClean="0">
                          <a:solidFill>
                            <a:schemeClr val="tx1"/>
                          </a:solidFill>
                        </a:rPr>
                        <a:t>.                                                   .</a:t>
                      </a:r>
                      <a:endParaRPr lang="ko-KR" altLang="en-US" sz="700" b="0" u="sng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53" name="모서리가 둥근 직사각형 52"/>
          <p:cNvSpPr/>
          <p:nvPr/>
        </p:nvSpPr>
        <p:spPr>
          <a:xfrm>
            <a:off x="3921177" y="4634219"/>
            <a:ext cx="2082578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52304"/>
              </p:ext>
            </p:extLst>
          </p:nvPr>
        </p:nvGraphicFramePr>
        <p:xfrm>
          <a:off x="4017759" y="4733257"/>
          <a:ext cx="1985995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99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국적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7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3883856" y="5453845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541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기타정보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가입자 </a:t>
            </a:r>
            <a:r>
              <a:rPr lang="ko-KR" altLang="en-US" dirty="0" err="1"/>
              <a:t>정보입력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가입자 </a:t>
            </a:r>
            <a:r>
              <a:rPr lang="ko-KR" altLang="en-US" dirty="0" err="1"/>
              <a:t>정보입력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84834" y="1504915"/>
            <a:ext cx="210812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sz="1000" dirty="0" smtClean="0">
                <a:solidFill>
                  <a:schemeClr val="tx1"/>
                </a:solidFill>
              </a:rPr>
              <a:t> ③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기타정보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9036" y="1700182"/>
            <a:ext cx="1280507" cy="234286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70731" y="2041237"/>
            <a:ext cx="2308565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예금자보호에 대한 설명을 듣거나 </a:t>
            </a:r>
            <a:r>
              <a:rPr lang="ko-KR" altLang="en-US" dirty="0" err="1" smtClean="0"/>
              <a:t>확인하셨나요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07404" y="2558709"/>
            <a:ext cx="2134356" cy="1612657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57965"/>
              </p:ext>
            </p:extLst>
          </p:nvPr>
        </p:nvGraphicFramePr>
        <p:xfrm>
          <a:off x="556380" y="2631271"/>
          <a:ext cx="2016705" cy="131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7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예금자보호 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설명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  <a:sym typeface="Wingdings" panose="05000000000000000000" pitchFamily="2" charset="2"/>
                        </a:rPr>
                        <a:t>확인</a:t>
                      </a:r>
                      <a:endParaRPr lang="ko-KR" altLang="en-US" sz="7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본인이 가입하는 금융상품은 예금자보호법에 따라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해약환급금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만기시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보험금이나 사고보험금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에 기타지급금을 합하여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인당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천만원까지 보호됨을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설명듣고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이해하였음을 확인합니다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70079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 아니오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4055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527804" y="4323095"/>
            <a:ext cx="2045657" cy="534368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예금자보호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확인</a:t>
            </a:r>
            <a:endParaRPr lang="en-US" altLang="ko-KR" sz="6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금융소비자의 권익보호 및 피해 예방을 위한 </a:t>
            </a: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예금보험관계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확인제도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*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의무화에 따라 예금자보호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확인을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 하셔야 청약 진행이 가능합니다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..</a:t>
            </a:r>
            <a:b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</a:b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※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예금자보호법 제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29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조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전문개정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: ’15.12.12,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시행일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: ‘16.6.23.)</a:t>
            </a:r>
            <a:endParaRPr lang="ko-KR" alt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40721" y="1504915"/>
            <a:ext cx="210812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sz="1000" dirty="0" smtClean="0">
                <a:solidFill>
                  <a:schemeClr val="tx1"/>
                </a:solidFill>
              </a:rPr>
              <a:t> ③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기타정보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4515575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63364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34923" y="1700182"/>
            <a:ext cx="1280507" cy="234286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26618" y="2041237"/>
            <a:ext cx="2308565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예금자보호에 대한 설명을 듣거나 </a:t>
            </a:r>
            <a:r>
              <a:rPr lang="ko-KR" altLang="en-US" dirty="0" err="1" smtClean="0"/>
              <a:t>확인하셨나요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863291" y="2558709"/>
            <a:ext cx="2134356" cy="1612657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134"/>
              </p:ext>
            </p:extLst>
          </p:nvPr>
        </p:nvGraphicFramePr>
        <p:xfrm>
          <a:off x="3912267" y="2631271"/>
          <a:ext cx="2016705" cy="131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7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예금자보호 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설명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  <a:sym typeface="Wingdings" panose="05000000000000000000" pitchFamily="2" charset="2"/>
                        </a:rPr>
                        <a:t>확인</a:t>
                      </a:r>
                      <a:endParaRPr lang="ko-KR" altLang="en-US" sz="7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본인이 가입하는 금융상품은 예금자보호법에 따라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해약환급금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만기시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보험금이나 사고보험금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에 기타지급금을 합하여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인당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천만원까지 보호됨을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설명듣고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이해하였음을 확인합니다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70079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 아니오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4055"/>
                  </a:ext>
                </a:extLst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3883691" y="4323095"/>
            <a:ext cx="2045657" cy="534368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예금자보호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확인</a:t>
            </a:r>
            <a:endParaRPr lang="en-US" altLang="ko-KR" sz="6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금융소비자의 권익보호 및 피해 예방을 위한 </a:t>
            </a: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예금보험관계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확인제도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*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의무화에 따라 예금자보호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설명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확인을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 하셔야 청약 진행이 가능합니다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..</a:t>
            </a:r>
            <a:b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</a:b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※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예금자보호법 제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29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조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전문개정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: ’15.12.12,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시행일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  <a:sym typeface="Wingdings" panose="05000000000000000000" pitchFamily="2" charset="2"/>
              </a:rPr>
              <a:t>: ‘16.6.23.)</a:t>
            </a:r>
            <a:endParaRPr lang="ko-KR" altLang="en-US" sz="1400" dirty="0"/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A9207FBE-3BA9-CC4C-9B32-391FEC861381}"/>
              </a:ext>
            </a:extLst>
          </p:cNvPr>
          <p:cNvSpPr/>
          <p:nvPr/>
        </p:nvSpPr>
        <p:spPr bwMode="auto">
          <a:xfrm>
            <a:off x="3751731" y="1394835"/>
            <a:ext cx="2392126" cy="448167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4001857" y="2541208"/>
            <a:ext cx="1771462" cy="1767161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169112"/>
              </p:ext>
            </p:extLst>
          </p:nvPr>
        </p:nvGraphicFramePr>
        <p:xfrm>
          <a:off x="4050833" y="2613770"/>
          <a:ext cx="1673815" cy="1315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1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예금자보호 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</a:rPr>
                        <a:t>설명</a:t>
                      </a:r>
                      <a:r>
                        <a:rPr kumimoji="1" lang="ko-KR" altLang="en-US" sz="700" b="0" spc="-70" dirty="0" err="1" smtClean="0">
                          <a:solidFill>
                            <a:schemeClr val="tx1"/>
                          </a:solidFill>
                          <a:latin typeface="+mn-ea"/>
                          <a:sym typeface="Wingdings" panose="05000000000000000000" pitchFamily="2" charset="2"/>
                        </a:rPr>
                        <a:t>확인</a:t>
                      </a:r>
                      <a:endParaRPr lang="ko-KR" altLang="en-US" sz="7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본인이 가입하는 금융상품은 예금자보호법에 따라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해약환급금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만기시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보험금이나 사고보험금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에 기타지급금을 합하여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인당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천만원까지 보호됨을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</a:rPr>
                        <a:t>설명듣고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</a:rPr>
                        <a:t> 이해하였음을 확인합니다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670079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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  아니오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834055"/>
                  </a:ext>
                </a:extLst>
              </a:tr>
            </a:tbl>
          </a:graphicData>
        </a:graphic>
      </p:graphicFrame>
      <p:sp>
        <p:nvSpPr>
          <p:cNvPr id="83" name="모서리가 둥근 직사각형 82"/>
          <p:cNvSpPr/>
          <p:nvPr/>
        </p:nvSpPr>
        <p:spPr>
          <a:xfrm>
            <a:off x="3988258" y="2364449"/>
            <a:ext cx="1836000" cy="1999364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4127046" y="3857153"/>
            <a:ext cx="1592326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59389" y="2727586"/>
            <a:ext cx="1944000" cy="14773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59389" y="3182950"/>
            <a:ext cx="1944000" cy="258532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dirty="0" smtClean="0">
                <a:solidFill>
                  <a:schemeClr val="tx1"/>
                </a:solidFill>
              </a:rPr>
              <a:t>예금자보호 설명</a:t>
            </a:r>
            <a:r>
              <a:rPr lang="en-US" altLang="ko-KR" sz="700" b="0" dirty="0" smtClean="0">
                <a:solidFill>
                  <a:schemeClr val="tx1"/>
                </a:solidFill>
              </a:rPr>
              <a:t>, </a:t>
            </a:r>
            <a:r>
              <a:rPr lang="ko-KR" altLang="en-US" sz="700" b="0" dirty="0" smtClean="0">
                <a:solidFill>
                  <a:schemeClr val="tx1"/>
                </a:solidFill>
              </a:rPr>
              <a:t>확인을 확인 시에 청약 진행이 가능합니다</a:t>
            </a:r>
            <a:r>
              <a:rPr lang="en-US" altLang="ko-KR" sz="700" b="0" dirty="0" smtClean="0">
                <a:solidFill>
                  <a:schemeClr val="tx1"/>
                </a:solidFill>
              </a:rPr>
              <a:t>.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42" y="2486218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571EF019-2B00-BB69-7281-33E57CA15666}"/>
              </a:ext>
            </a:extLst>
          </p:cNvPr>
          <p:cNvSpPr txBox="1"/>
          <p:nvPr/>
        </p:nvSpPr>
        <p:spPr>
          <a:xfrm>
            <a:off x="2109831" y="2295282"/>
            <a:ext cx="7180818" cy="1039083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01.1. 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보험상품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상담신청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01.2. 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온라인보험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상담신청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01.3. 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고객센터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홈페이지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/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이메일 상담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01.4. </a:t>
            </a:r>
            <a:r>
              <a:rPr lang="ko-KR" altLang="en-US" sz="2000" spc="7" dirty="0" err="1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소비자포탈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고객상담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A564F81-2071-35C7-B62C-65F60B8A24D2}"/>
              </a:ext>
            </a:extLst>
          </p:cNvPr>
          <p:cNvSpPr txBox="1">
            <a:spLocks/>
          </p:cNvSpPr>
          <p:nvPr/>
        </p:nvSpPr>
        <p:spPr>
          <a:xfrm>
            <a:off x="2013857" y="123192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01. </a:t>
            </a:r>
            <a:r>
              <a:rPr lang="ko-KR" altLang="en-US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상담신청</a:t>
            </a:r>
          </a:p>
        </p:txBody>
      </p:sp>
    </p:spTree>
    <p:extLst>
      <p:ext uri="{BB962C8B-B14F-4D97-AF65-F5344CB8AC3E}">
        <p14:creationId xmlns:p14="http://schemas.microsoft.com/office/powerpoint/2010/main" val="1356037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계약전알릴의무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알림사항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9207FBE-3BA9-CC4C-9B32-391FEC861381}"/>
              </a:ext>
            </a:extLst>
          </p:cNvPr>
          <p:cNvSpPr/>
          <p:nvPr/>
        </p:nvSpPr>
        <p:spPr bwMode="auto">
          <a:xfrm>
            <a:off x="417342" y="1461501"/>
            <a:ext cx="2392126" cy="441678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54390" y="2271340"/>
            <a:ext cx="1836000" cy="1482561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71638" y="3332424"/>
            <a:ext cx="1650351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54390" y="2596434"/>
            <a:ext cx="1944000" cy="13317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알림사항</a:t>
            </a:r>
            <a:endParaRPr lang="en-US" altLang="ko-KR" dirty="0" smtClean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54390" y="2937393"/>
            <a:ext cx="1944000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dirty="0" smtClean="0">
                <a:solidFill>
                  <a:schemeClr val="tx1"/>
                </a:solidFill>
              </a:rPr>
              <a:t>피보험자 기준으로 작성해 주시기 바랍니다</a:t>
            </a:r>
            <a:r>
              <a:rPr lang="en-US" altLang="ko-KR" sz="700" b="0" dirty="0" smtClean="0">
                <a:solidFill>
                  <a:schemeClr val="tx1"/>
                </a:solidFill>
              </a:rPr>
              <a:t>.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43" y="2358534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질병정보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1150" y="1545448"/>
            <a:ext cx="2301007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①질병정보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2864" y="4484173"/>
            <a:ext cx="2101679" cy="44203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5725" indent="-85725">
              <a:buFont typeface="굴림" panose="020B0600000101010101" pitchFamily="50" charset="-127"/>
              <a:buChar char="※"/>
            </a:pP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질병의심소견이란 의사가 진단서나 소견서 또는 진료 의뢰서 등을 포함하여 서면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전자문서 포함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으로 교부한 경우를 말함</a:t>
            </a:r>
            <a:endParaRPr lang="en-US" altLang="ko-KR" sz="6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pPr marL="85725" indent="-85725">
              <a:buFont typeface="굴림" panose="020B0600000101010101" pitchFamily="50" charset="-127"/>
              <a:buChar char="※"/>
            </a:pP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투약이란 의사가 환자에게 약을 처방하는 행위를 말하는 것으로 실제로 약을 구입하지 않았어도 기재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38479" y="2485702"/>
            <a:ext cx="2371787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이내 의료 행위</a:t>
            </a:r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465959" y="2189088"/>
            <a:ext cx="1585078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dirty="0" smtClean="0">
                <a:sym typeface="Wingdings" panose="05000000000000000000" pitchFamily="2" charset="2"/>
              </a:rPr>
              <a:t>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393017" y="1775489"/>
            <a:ext cx="239603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1341" y="2721924"/>
            <a:ext cx="2192807" cy="168223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41373"/>
              </p:ext>
            </p:extLst>
          </p:nvPr>
        </p:nvGraphicFramePr>
        <p:xfrm>
          <a:off x="551717" y="2863721"/>
          <a:ext cx="2071936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6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3596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개월 이내에 의사로부터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질찰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또는 검사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건강검진 포함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통하여 다음과 같은 의료행위를 받은 사실이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21237" y="3584146"/>
            <a:ext cx="2052669" cy="731736"/>
            <a:chOff x="521237" y="3584146"/>
            <a:chExt cx="2052669" cy="731736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635836" y="3663629"/>
              <a:ext cx="87305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질병확정진단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36860" y="3691985"/>
              <a:ext cx="166359" cy="170407"/>
            </a:xfrm>
            <a:prstGeom prst="rect">
              <a:avLst/>
            </a:prstGeom>
          </p:spPr>
        </p:pic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514514" y="3653815"/>
              <a:ext cx="96412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질병의심소견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1397389" y="3691985"/>
              <a:ext cx="166359" cy="170407"/>
            </a:xfrm>
            <a:prstGeom prst="rect">
              <a:avLst/>
            </a:prstGeom>
          </p:spPr>
        </p:pic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644200" y="3872983"/>
              <a:ext cx="87305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치료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36860" y="3910642"/>
              <a:ext cx="166359" cy="170407"/>
            </a:xfrm>
            <a:prstGeom prst="rect">
              <a:avLst/>
            </a:prstGeom>
          </p:spPr>
        </p:pic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517043" y="3870294"/>
              <a:ext cx="96412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입원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1397389" y="3910642"/>
              <a:ext cx="166359" cy="170407"/>
            </a:xfrm>
            <a:prstGeom prst="rect">
              <a:avLst/>
            </a:prstGeom>
          </p:spPr>
        </p:pic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635836" y="4082130"/>
              <a:ext cx="103043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수술</a:t>
              </a:r>
              <a:r>
                <a:rPr lang="en-US" altLang="ko-KR" sz="650" spc="-70" dirty="0" smtClean="0">
                  <a:latin typeface="+mn-ea"/>
                </a:rPr>
                <a:t>(</a:t>
              </a:r>
              <a:r>
                <a:rPr lang="ko-KR" altLang="en-US" sz="650" spc="-70" dirty="0" smtClean="0">
                  <a:latin typeface="+mn-ea"/>
                </a:rPr>
                <a:t>제왕절개 포함</a:t>
              </a:r>
              <a:r>
                <a:rPr lang="en-US" altLang="ko-KR" sz="650" spc="-70" dirty="0" smtClean="0">
                  <a:latin typeface="+mn-ea"/>
                </a:rPr>
                <a:t>)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36860" y="4111664"/>
              <a:ext cx="166359" cy="170407"/>
            </a:xfrm>
            <a:prstGeom prst="rect">
              <a:avLst/>
            </a:prstGeom>
          </p:spPr>
        </p:pic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517043" y="4098596"/>
              <a:ext cx="96412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투약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1397389" y="4111664"/>
              <a:ext cx="166359" cy="170407"/>
            </a:xfrm>
            <a:prstGeom prst="rect">
              <a:avLst/>
            </a:prstGeom>
          </p:spPr>
        </p:pic>
        <p:cxnSp>
          <p:nvCxnSpPr>
            <p:cNvPr id="53" name="직선 연결선 52"/>
            <p:cNvCxnSpPr/>
            <p:nvPr/>
          </p:nvCxnSpPr>
          <p:spPr>
            <a:xfrm>
              <a:off x="521237" y="3584146"/>
              <a:ext cx="205266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모서리가 둥근 직사각형 56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4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질병정보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1150" y="1545448"/>
            <a:ext cx="2301007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①질병정보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3017" y="1775489"/>
            <a:ext cx="239603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3017" y="2885414"/>
            <a:ext cx="2494342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이내 약물복용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479036" y="2265516"/>
            <a:ext cx="1280507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</a:t>
            </a:r>
            <a:endParaRPr lang="ko-KR" altLang="en-US" sz="10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43097" y="3116929"/>
            <a:ext cx="2306114" cy="102993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70568"/>
              </p:ext>
            </p:extLst>
          </p:nvPr>
        </p:nvGraphicFramePr>
        <p:xfrm>
          <a:off x="506253" y="3263433"/>
          <a:ext cx="2178998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49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89499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개월 이내에 마약을 사용하거나 혈압의사로부터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질찰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또는 검사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건강검진 포함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통하여 다음과 같은 의료행위를 받은 사실이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6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질병정보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1150" y="1545448"/>
            <a:ext cx="2301007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①질병정보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3017" y="1775489"/>
            <a:ext cx="239603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5561" y="2888833"/>
            <a:ext cx="240665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이내 </a:t>
            </a:r>
            <a:r>
              <a:rPr lang="ko-KR" altLang="en-US" dirty="0" err="1" smtClean="0"/>
              <a:t>추가검사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438479" y="2203665"/>
            <a:ext cx="1280507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</a:t>
            </a:r>
            <a:endParaRPr lang="ko-KR" altLang="en-US" sz="10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475640" y="3120348"/>
            <a:ext cx="2225045" cy="102993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48416"/>
              </p:ext>
            </p:extLst>
          </p:nvPr>
        </p:nvGraphicFramePr>
        <p:xfrm>
          <a:off x="538797" y="3266852"/>
          <a:ext cx="2102398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19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1199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이내에 의사로부터 진찰 또는 검사를 받고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이를 통하여 추가 검사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재검사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받은 사실이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질병정보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1150" y="1545448"/>
            <a:ext cx="2301007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①질병정보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3017" y="1775489"/>
            <a:ext cx="239603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94110" y="2202089"/>
            <a:ext cx="1280507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ⓥⓥⓥ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15192" y="2442875"/>
            <a:ext cx="2419462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5</a:t>
            </a:r>
            <a:r>
              <a:rPr lang="ko-KR" altLang="en-US" dirty="0" smtClean="0"/>
              <a:t>년 이내 의료 행위</a:t>
            </a:r>
            <a:endParaRPr lang="en-US" altLang="ko-KR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465271" y="2674389"/>
            <a:ext cx="2236885" cy="19272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9329"/>
              </p:ext>
            </p:extLst>
          </p:nvPr>
        </p:nvGraphicFramePr>
        <p:xfrm>
          <a:off x="528430" y="2820894"/>
          <a:ext cx="2113584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9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6792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이내에 의사로부터 진찰 또는 검사를 통하여 다음과 같은 의료행위를 받은 사실이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476607" y="4837887"/>
            <a:ext cx="2143925" cy="257369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5725" indent="-85725">
              <a:buFont typeface="굴림" panose="020B0600000101010101" pitchFamily="50" charset="-127"/>
              <a:buChar char="※"/>
            </a:pP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여기서  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“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계속하여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＂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란 같은 원인으로 치료 시작 후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완료일까지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실제 치료 투약 받은 일수를 말함</a:t>
            </a:r>
            <a:endParaRPr lang="ko-KR" altLang="en-US" sz="1400" dirty="0">
              <a:latin typeface="+mn-ea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486766" y="3602279"/>
            <a:ext cx="986672" cy="217286"/>
            <a:chOff x="3053977" y="2754396"/>
            <a:chExt cx="781378" cy="217286"/>
          </a:xfrm>
        </p:grpSpPr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입원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483034" y="3819565"/>
            <a:ext cx="1150265" cy="190879"/>
            <a:chOff x="3053977" y="2754396"/>
            <a:chExt cx="910932" cy="190879"/>
          </a:xfrm>
        </p:grpSpPr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5439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수술</a:t>
              </a:r>
              <a:r>
                <a:rPr lang="en-US" altLang="ko-KR" sz="650" spc="-70" dirty="0" smtClean="0">
                  <a:latin typeface="+mn-ea"/>
                </a:rPr>
                <a:t>(</a:t>
              </a:r>
              <a:r>
                <a:rPr lang="ko-KR" altLang="en-US" sz="650" spc="-70" dirty="0" smtClean="0">
                  <a:latin typeface="+mn-ea"/>
                </a:rPr>
                <a:t>제왕절개 포함</a:t>
              </a:r>
              <a:r>
                <a:rPr lang="en-US" altLang="ko-KR" sz="650" spc="-70" dirty="0" smtClean="0">
                  <a:latin typeface="+mn-ea"/>
                </a:rPr>
                <a:t>)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92" name="그룹 91"/>
          <p:cNvGrpSpPr/>
          <p:nvPr/>
        </p:nvGrpSpPr>
        <p:grpSpPr>
          <a:xfrm>
            <a:off x="486766" y="4038775"/>
            <a:ext cx="1561261" cy="227429"/>
            <a:chOff x="3053977" y="2754395"/>
            <a:chExt cx="1236413" cy="227429"/>
          </a:xfrm>
        </p:grpSpPr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5"/>
              <a:ext cx="1160330" cy="227429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계속하여 </a:t>
              </a:r>
              <a:r>
                <a:rPr lang="en-US" altLang="ko-KR" sz="650" spc="-70" dirty="0" smtClean="0">
                  <a:latin typeface="+mn-ea"/>
                </a:rPr>
                <a:t>7</a:t>
              </a:r>
              <a:r>
                <a:rPr lang="ko-KR" altLang="en-US" sz="650" spc="-70" dirty="0" smtClean="0">
                  <a:latin typeface="+mn-ea"/>
                </a:rPr>
                <a:t>일 이상 치료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95" name="그룹 94"/>
          <p:cNvGrpSpPr/>
          <p:nvPr/>
        </p:nvGrpSpPr>
        <p:grpSpPr>
          <a:xfrm>
            <a:off x="483035" y="4245794"/>
            <a:ext cx="1379426" cy="190879"/>
            <a:chOff x="3053977" y="2754396"/>
            <a:chExt cx="1092412" cy="190879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1016329" cy="173245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계속하여 </a:t>
              </a:r>
              <a:r>
                <a:rPr lang="en-US" altLang="ko-KR" sz="650" spc="-70" dirty="0" smtClean="0">
                  <a:latin typeface="+mn-ea"/>
                </a:rPr>
                <a:t>30</a:t>
              </a:r>
              <a:r>
                <a:rPr lang="ko-KR" altLang="en-US" sz="650" spc="-70" dirty="0" smtClean="0">
                  <a:latin typeface="+mn-ea"/>
                </a:rPr>
                <a:t>일 이상 투약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cxnSp>
        <p:nvCxnSpPr>
          <p:cNvPr id="98" name="직선 연결선 97"/>
          <p:cNvCxnSpPr/>
          <p:nvPr/>
        </p:nvCxnSpPr>
        <p:spPr>
          <a:xfrm>
            <a:off x="483035" y="3541319"/>
            <a:ext cx="20939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질병정보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01150" y="1545448"/>
            <a:ext cx="2301007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①질병정보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3017" y="1775489"/>
            <a:ext cx="239603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75112" y="2453409"/>
            <a:ext cx="1916051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5</a:t>
            </a:r>
            <a:r>
              <a:rPr lang="ko-KR" altLang="en-US" dirty="0" smtClean="0"/>
              <a:t>년 이내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질병 의료 행위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472773" y="2209800"/>
            <a:ext cx="1280507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ⓥⓥⓥⓥ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</a:t>
            </a:r>
            <a:endParaRPr lang="ko-KR" altLang="en-US" sz="1000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725192" y="2684923"/>
            <a:ext cx="1771462" cy="276783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19735"/>
              </p:ext>
            </p:extLst>
          </p:nvPr>
        </p:nvGraphicFramePr>
        <p:xfrm>
          <a:off x="788350" y="2831428"/>
          <a:ext cx="1673816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이내에 아래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 질병으로 의사로부터 진찰 또는 검사를 통하여 다음과 같은 의료 행위를 받은 사실이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pSp>
        <p:nvGrpSpPr>
          <p:cNvPr id="64" name="그룹 63"/>
          <p:cNvGrpSpPr/>
          <p:nvPr/>
        </p:nvGrpSpPr>
        <p:grpSpPr>
          <a:xfrm>
            <a:off x="746686" y="3612813"/>
            <a:ext cx="781378" cy="217286"/>
            <a:chOff x="3053977" y="2754396"/>
            <a:chExt cx="781378" cy="217286"/>
          </a:xfrm>
        </p:grpSpPr>
        <p:sp>
          <p:nvSpPr>
            <p:cNvPr id="65" name="모서리가 둥근 직사각형 64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암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1496033" y="3630211"/>
            <a:ext cx="910932" cy="190879"/>
            <a:chOff x="3053977" y="2754396"/>
            <a:chExt cx="910932" cy="190879"/>
          </a:xfrm>
        </p:grpSpPr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5439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백혈병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cxnSp>
        <p:nvCxnSpPr>
          <p:cNvPr id="70" name="직선 연결선 69"/>
          <p:cNvCxnSpPr/>
          <p:nvPr/>
        </p:nvCxnSpPr>
        <p:spPr>
          <a:xfrm>
            <a:off x="742955" y="3551853"/>
            <a:ext cx="1658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746686" y="3793751"/>
            <a:ext cx="781378" cy="217286"/>
            <a:chOff x="3053977" y="2754396"/>
            <a:chExt cx="781378" cy="217286"/>
          </a:xfrm>
        </p:grpSpPr>
        <p:sp>
          <p:nvSpPr>
            <p:cNvPr id="72" name="모서리가 둥근 직사각형 7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고혈압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74" name="그룹 73"/>
          <p:cNvGrpSpPr/>
          <p:nvPr/>
        </p:nvGrpSpPr>
        <p:grpSpPr>
          <a:xfrm>
            <a:off x="1496033" y="3839724"/>
            <a:ext cx="910932" cy="168394"/>
            <a:chOff x="3053977" y="2782971"/>
            <a:chExt cx="910932" cy="168394"/>
          </a:xfrm>
        </p:grpSpPr>
        <p:sp>
          <p:nvSpPr>
            <p:cNvPr id="75" name="모서리가 둥근 직사각형 74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82971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협심증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746686" y="3963549"/>
            <a:ext cx="781378" cy="217286"/>
            <a:chOff x="3053977" y="2754396"/>
            <a:chExt cx="781378" cy="217286"/>
          </a:xfrm>
        </p:grpSpPr>
        <p:sp>
          <p:nvSpPr>
            <p:cNvPr id="78" name="모서리가 둥근 직사각형 7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심근경색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80" name="그룹 79"/>
          <p:cNvGrpSpPr/>
          <p:nvPr/>
        </p:nvGrpSpPr>
        <p:grpSpPr>
          <a:xfrm>
            <a:off x="1496033" y="4027826"/>
            <a:ext cx="910932" cy="178665"/>
            <a:chOff x="3053977" y="2801275"/>
            <a:chExt cx="910932" cy="178665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81154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심장판막증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746686" y="4163398"/>
            <a:ext cx="781378" cy="217286"/>
            <a:chOff x="3053977" y="2754396"/>
            <a:chExt cx="781378" cy="217286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err="1" smtClean="0">
                  <a:latin typeface="+mn-ea"/>
                </a:rPr>
                <a:t>간경화증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1496033" y="4227675"/>
            <a:ext cx="910932" cy="169140"/>
            <a:chOff x="3053977" y="2801275"/>
            <a:chExt cx="910932" cy="169140"/>
          </a:xfrm>
        </p:grpSpPr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802021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당뇨병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746686" y="4418175"/>
            <a:ext cx="781378" cy="218032"/>
            <a:chOff x="3053977" y="2801275"/>
            <a:chExt cx="781378" cy="218032"/>
          </a:xfrm>
        </p:grpSpPr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802021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err="1" smtClean="0">
                  <a:latin typeface="+mn-ea"/>
                </a:rPr>
                <a:t>뇌졸중증</a:t>
              </a:r>
              <a:r>
                <a:rPr lang="en-US" altLang="ko-KR" sz="650" spc="-70" dirty="0" smtClean="0">
                  <a:latin typeface="+mn-ea"/>
                </a:rPr>
                <a:t>(</a:t>
              </a:r>
              <a:r>
                <a:rPr lang="ko-KR" altLang="en-US" sz="650" spc="-70" dirty="0" err="1" smtClean="0">
                  <a:latin typeface="+mn-ea"/>
                </a:rPr>
                <a:t>뇌툴혈</a:t>
              </a:r>
              <a:r>
                <a:rPr lang="en-US" altLang="ko-KR" sz="650" spc="-70" dirty="0" smtClean="0">
                  <a:latin typeface="+mn-ea"/>
                </a:rPr>
                <a:t>/</a:t>
              </a:r>
              <a:r>
                <a:rPr lang="ko-KR" altLang="en-US" sz="650" spc="-70" dirty="0" err="1" smtClean="0">
                  <a:latin typeface="+mn-ea"/>
                </a:rPr>
                <a:t>뇌경생</a:t>
              </a:r>
              <a:r>
                <a:rPr lang="en-US" altLang="ko-KR" sz="650" spc="-70" dirty="0" smtClean="0">
                  <a:latin typeface="+mn-ea"/>
                </a:rPr>
                <a:t>)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92" name="그룹 91"/>
          <p:cNvGrpSpPr/>
          <p:nvPr/>
        </p:nvGrpSpPr>
        <p:grpSpPr>
          <a:xfrm>
            <a:off x="1496033" y="4435573"/>
            <a:ext cx="910932" cy="254865"/>
            <a:chOff x="3053977" y="2801275"/>
            <a:chExt cx="910932" cy="254865"/>
          </a:xfrm>
        </p:grpSpPr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88774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에이즈</a:t>
              </a:r>
              <a:r>
                <a:rPr lang="en-US" altLang="ko-KR" sz="650" spc="-70" dirty="0" smtClean="0">
                  <a:latin typeface="+mn-ea"/>
                </a:rPr>
                <a:t>(AIDS) </a:t>
              </a:r>
              <a:r>
                <a:rPr lang="ko-KR" altLang="en-US" sz="650" spc="-70" dirty="0" smtClean="0">
                  <a:latin typeface="+mn-ea"/>
                </a:rPr>
                <a:t>및 </a:t>
              </a:r>
              <a:r>
                <a:rPr lang="en-US" altLang="ko-KR" sz="650" spc="-70" dirty="0" smtClean="0">
                  <a:latin typeface="+mn-ea"/>
                </a:rPr>
                <a:t>HIV(</a:t>
              </a:r>
              <a:r>
                <a:rPr lang="ko-KR" altLang="en-US" sz="650" spc="-70" dirty="0" smtClean="0">
                  <a:latin typeface="+mn-ea"/>
                </a:rPr>
                <a:t>에이즈 원인이 되는 바이러스</a:t>
              </a:r>
              <a:r>
                <a:rPr lang="en-US" altLang="ko-KR" sz="650" spc="-70" dirty="0" smtClean="0">
                  <a:latin typeface="+mn-ea"/>
                </a:rPr>
                <a:t>)</a:t>
              </a:r>
              <a:r>
                <a:rPr lang="ko-KR" altLang="en-US" sz="650" spc="-70" dirty="0" smtClean="0">
                  <a:latin typeface="+mn-ea"/>
                </a:rPr>
                <a:t>보균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cxnSp>
        <p:nvCxnSpPr>
          <p:cNvPr id="95" name="직선 연결선 94"/>
          <p:cNvCxnSpPr/>
          <p:nvPr/>
        </p:nvCxnSpPr>
        <p:spPr>
          <a:xfrm>
            <a:off x="742955" y="4810321"/>
            <a:ext cx="165825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746686" y="4859842"/>
            <a:ext cx="781378" cy="217286"/>
            <a:chOff x="3053977" y="2754396"/>
            <a:chExt cx="781378" cy="217286"/>
          </a:xfrm>
        </p:grpSpPr>
        <p:sp>
          <p:nvSpPr>
            <p:cNvPr id="97" name="모서리가 둥근 직사각형 9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err="1" smtClean="0">
                  <a:latin typeface="+mn-ea"/>
                </a:rPr>
                <a:t>질병확정</a:t>
              </a:r>
              <a:r>
                <a:rPr lang="ko-KR" altLang="en-US" sz="650" spc="-70" dirty="0" smtClean="0">
                  <a:latin typeface="+mn-ea"/>
                </a:rPr>
                <a:t> 진단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99" name="그룹 98"/>
          <p:cNvGrpSpPr/>
          <p:nvPr/>
        </p:nvGrpSpPr>
        <p:grpSpPr>
          <a:xfrm>
            <a:off x="1496033" y="4848665"/>
            <a:ext cx="910932" cy="190879"/>
            <a:chOff x="3053977" y="2754396"/>
            <a:chExt cx="910932" cy="190879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5439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치료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746686" y="5040780"/>
            <a:ext cx="781378" cy="217286"/>
            <a:chOff x="3053977" y="2754396"/>
            <a:chExt cx="781378" cy="217286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입원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05" name="그룹 104"/>
          <p:cNvGrpSpPr/>
          <p:nvPr/>
        </p:nvGrpSpPr>
        <p:grpSpPr>
          <a:xfrm>
            <a:off x="1496033" y="5058178"/>
            <a:ext cx="910932" cy="168394"/>
            <a:chOff x="3053977" y="2782971"/>
            <a:chExt cx="910932" cy="168394"/>
          </a:xfrm>
        </p:grpSpPr>
        <p:sp>
          <p:nvSpPr>
            <p:cNvPr id="106" name="모서리가 둥근 직사각형 10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82971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수술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08" name="그룹 107"/>
          <p:cNvGrpSpPr/>
          <p:nvPr/>
        </p:nvGrpSpPr>
        <p:grpSpPr>
          <a:xfrm>
            <a:off x="746686" y="5210578"/>
            <a:ext cx="781378" cy="217286"/>
            <a:chOff x="3053977" y="2754396"/>
            <a:chExt cx="781378" cy="217286"/>
          </a:xfrm>
        </p:grpSpPr>
        <p:sp>
          <p:nvSpPr>
            <p:cNvPr id="109" name="모서리가 둥근 직사각형 108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latin typeface="+mn-ea"/>
                </a:rPr>
                <a:t>투약</a:t>
              </a:r>
              <a:endParaRPr lang="ko-KR" altLang="en-US" sz="650" spc="-70" dirty="0">
                <a:latin typeface="+mn-ea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A9207FBE-3BA9-CC4C-9B32-391FEC861381}"/>
              </a:ext>
            </a:extLst>
          </p:cNvPr>
          <p:cNvSpPr/>
          <p:nvPr/>
        </p:nvSpPr>
        <p:spPr bwMode="auto">
          <a:xfrm>
            <a:off x="3739338" y="1421818"/>
            <a:ext cx="2392126" cy="441678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3955952" y="2897814"/>
            <a:ext cx="2025989" cy="1482561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106139" y="3981551"/>
            <a:ext cx="1650351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88891" y="3252251"/>
            <a:ext cx="1944000" cy="13317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알림사항</a:t>
            </a:r>
            <a:endParaRPr lang="en-US" altLang="ko-KR" dirty="0" smtClean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88891" y="3593210"/>
            <a:ext cx="1944000" cy="258532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dirty="0" smtClean="0">
                <a:solidFill>
                  <a:schemeClr val="tx1"/>
                </a:solidFill>
              </a:rPr>
              <a:t>최근 </a:t>
            </a:r>
            <a:r>
              <a:rPr lang="en-US" altLang="ko-KR" sz="700" b="0" dirty="0" smtClean="0">
                <a:solidFill>
                  <a:schemeClr val="tx1"/>
                </a:solidFill>
              </a:rPr>
              <a:t>5</a:t>
            </a:r>
            <a:r>
              <a:rPr lang="ko-KR" altLang="en-US" sz="700" b="0" dirty="0" err="1" smtClean="0">
                <a:solidFill>
                  <a:schemeClr val="tx1"/>
                </a:solidFill>
              </a:rPr>
              <a:t>년이내</a:t>
            </a:r>
            <a:r>
              <a:rPr lang="ko-KR" altLang="en-US" sz="700" b="0" dirty="0" smtClean="0">
                <a:solidFill>
                  <a:schemeClr val="tx1"/>
                </a:solidFill>
              </a:rPr>
              <a:t> </a:t>
            </a:r>
            <a:r>
              <a:rPr lang="en-US" altLang="ko-KR" sz="700" b="0" dirty="0" smtClean="0">
                <a:solidFill>
                  <a:schemeClr val="tx1"/>
                </a:solidFill>
              </a:rPr>
              <a:t>10</a:t>
            </a:r>
            <a:r>
              <a:rPr lang="ko-KR" altLang="en-US" sz="700" b="0" dirty="0" smtClean="0">
                <a:solidFill>
                  <a:schemeClr val="tx1"/>
                </a:solidFill>
              </a:rPr>
              <a:t>대 </a:t>
            </a:r>
            <a:r>
              <a:rPr lang="ko-KR" altLang="en-US" sz="700" b="0" dirty="0" err="1" smtClean="0">
                <a:solidFill>
                  <a:schemeClr val="tx1"/>
                </a:solidFill>
              </a:rPr>
              <a:t>질병의료</a:t>
            </a:r>
            <a:r>
              <a:rPr lang="ko-KR" altLang="en-US" sz="700" b="0" dirty="0" smtClean="0">
                <a:solidFill>
                  <a:schemeClr val="tx1"/>
                </a:solidFill>
              </a:rPr>
              <a:t> 행위 항목의 의료 행위 내용을 선택해 주세요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40" y="3010883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4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취미생활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/>
          </a:p>
          <a:p>
            <a:endParaRPr lang="ko-KR" altLang="en-US" sz="900" dirty="0"/>
          </a:p>
          <a:p>
            <a:endParaRPr lang="ko-KR" altLang="en-US" sz="900" dirty="0"/>
          </a:p>
          <a:p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6152" y="1477542"/>
            <a:ext cx="2283143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취미생활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18019" y="1707583"/>
            <a:ext cx="237743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취미생활 정보를 입력해주세요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..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33313" y="2241602"/>
            <a:ext cx="2353373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이내 취미 활동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위험활동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533512" y="2805097"/>
            <a:ext cx="2175783" cy="179447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68882"/>
              </p:ext>
            </p:extLst>
          </p:nvPr>
        </p:nvGraphicFramePr>
        <p:xfrm>
          <a:off x="596671" y="2951602"/>
          <a:ext cx="2055850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92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27925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이내에 다음과 같은 취미를 자주 반복적으로 하고 있거나 관련 자격증을 가지고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122" name="직선 연결선 121"/>
          <p:cNvCxnSpPr/>
          <p:nvPr/>
        </p:nvCxnSpPr>
        <p:spPr>
          <a:xfrm>
            <a:off x="576590" y="3673359"/>
            <a:ext cx="20367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3" name="표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02742"/>
              </p:ext>
            </p:extLst>
          </p:nvPr>
        </p:nvGraphicFramePr>
        <p:xfrm>
          <a:off x="571271" y="3773476"/>
          <a:ext cx="2055850" cy="60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85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60119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① 스쿠버다이빙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② 행글라이딩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   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패러글라이딩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스카이다이빙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④ 수상스키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⑤ 자동차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오토바이경주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⑥ 번지점프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⑦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빙병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암벽등반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⑧ 제트스키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⑨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래프팅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124" name="모서리가 둥근 직사각형 123"/>
          <p:cNvSpPr/>
          <p:nvPr/>
        </p:nvSpPr>
        <p:spPr>
          <a:xfrm>
            <a:off x="1159688" y="553233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07477" y="553233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65562" y="1477542"/>
            <a:ext cx="2283143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>
                <a:solidFill>
                  <a:schemeClr val="tx1"/>
                </a:solidFill>
              </a:rPr>
              <a:t>②</a:t>
            </a:r>
            <a:r>
              <a:rPr lang="ko-KR" altLang="en-US" dirty="0" smtClean="0">
                <a:solidFill>
                  <a:schemeClr val="tx1"/>
                </a:solidFill>
              </a:rPr>
              <a:t>취미생활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757429" y="1707583"/>
            <a:ext cx="237743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취미생활 정보를 입력해주세요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..</a:t>
            </a:r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72723" y="2241602"/>
            <a:ext cx="2353373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이내 취미 활동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위험활동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3872922" y="2805097"/>
            <a:ext cx="2175783" cy="179447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45787"/>
              </p:ext>
            </p:extLst>
          </p:nvPr>
        </p:nvGraphicFramePr>
        <p:xfrm>
          <a:off x="3936081" y="2951602"/>
          <a:ext cx="2055850" cy="687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92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27925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 이내에 다음과 같은 취미를 자주 반복적으로 하고 있거나 관련 자격증을 가지고 있습니까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131" name="직선 연결선 130"/>
          <p:cNvCxnSpPr/>
          <p:nvPr/>
        </p:nvCxnSpPr>
        <p:spPr>
          <a:xfrm>
            <a:off x="3916000" y="3673359"/>
            <a:ext cx="20367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2" name="표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42591"/>
              </p:ext>
            </p:extLst>
          </p:nvPr>
        </p:nvGraphicFramePr>
        <p:xfrm>
          <a:off x="3910681" y="3773476"/>
          <a:ext cx="2055850" cy="601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85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60119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① 스쿠버다이빙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② 행글라이딩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    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패러글라이딩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스카이다이빙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④ 수상스키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⑤ 자동차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오토바이경주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⑥ 번지점프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⑦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빙병</a:t>
                      </a:r>
                      <a:r>
                        <a:rPr lang="en-US" altLang="ko-KR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암벽등반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⑧ 제트스키 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⑨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래프팅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81828"/>
              </p:ext>
            </p:extLst>
          </p:nvPr>
        </p:nvGraphicFramePr>
        <p:xfrm>
          <a:off x="3757428" y="4746080"/>
          <a:ext cx="2377431" cy="107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3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074251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34" name="표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555082"/>
              </p:ext>
            </p:extLst>
          </p:nvPr>
        </p:nvGraphicFramePr>
        <p:xfrm>
          <a:off x="6820788" y="1148621"/>
          <a:ext cx="2377431" cy="3758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3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37582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30972" y="4906865"/>
            <a:ext cx="2160959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최근</a:t>
            </a:r>
            <a:r>
              <a:rPr lang="en-US" altLang="ko-KR" dirty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이내에 즐기고 계신 취미 활동을 모두 선택해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136" name="그룹 135"/>
          <p:cNvGrpSpPr/>
          <p:nvPr/>
        </p:nvGrpSpPr>
        <p:grpSpPr>
          <a:xfrm>
            <a:off x="7151852" y="1322555"/>
            <a:ext cx="781378" cy="217286"/>
            <a:chOff x="3053977" y="2754396"/>
            <a:chExt cx="781378" cy="217286"/>
          </a:xfrm>
        </p:grpSpPr>
        <p:sp>
          <p:nvSpPr>
            <p:cNvPr id="137" name="모서리가 둥근 직사각형 13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스쿠버다이빙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39" name="그룹 138"/>
          <p:cNvGrpSpPr/>
          <p:nvPr/>
        </p:nvGrpSpPr>
        <p:grpSpPr>
          <a:xfrm>
            <a:off x="7901199" y="1367661"/>
            <a:ext cx="910932" cy="168394"/>
            <a:chOff x="3053977" y="2782104"/>
            <a:chExt cx="910932" cy="168394"/>
          </a:xfrm>
        </p:grpSpPr>
        <p:sp>
          <p:nvSpPr>
            <p:cNvPr id="140" name="모서리가 둥근 직사각형 13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82104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스카이다이빙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cxnSp>
        <p:nvCxnSpPr>
          <p:cNvPr id="142" name="직선 연결선 141"/>
          <p:cNvCxnSpPr/>
          <p:nvPr/>
        </p:nvCxnSpPr>
        <p:spPr>
          <a:xfrm>
            <a:off x="3946249" y="5383353"/>
            <a:ext cx="20064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3" name="그룹 142"/>
          <p:cNvGrpSpPr/>
          <p:nvPr/>
        </p:nvGrpSpPr>
        <p:grpSpPr>
          <a:xfrm>
            <a:off x="7151852" y="1503493"/>
            <a:ext cx="781378" cy="217286"/>
            <a:chOff x="3053977" y="2754396"/>
            <a:chExt cx="781378" cy="217286"/>
          </a:xfrm>
        </p:grpSpPr>
        <p:sp>
          <p:nvSpPr>
            <p:cNvPr id="144" name="모서리가 둥근 직사각형 143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수상스키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46" name="그룹 145"/>
          <p:cNvGrpSpPr/>
          <p:nvPr/>
        </p:nvGrpSpPr>
        <p:grpSpPr>
          <a:xfrm>
            <a:off x="7901199" y="1549466"/>
            <a:ext cx="910932" cy="168394"/>
            <a:chOff x="3053977" y="2782971"/>
            <a:chExt cx="910932" cy="168394"/>
          </a:xfrm>
        </p:grpSpPr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782971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번지점프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49" name="그룹 148"/>
          <p:cNvGrpSpPr/>
          <p:nvPr/>
        </p:nvGrpSpPr>
        <p:grpSpPr>
          <a:xfrm>
            <a:off x="7151852" y="1673291"/>
            <a:ext cx="781378" cy="217286"/>
            <a:chOff x="3053977" y="2754396"/>
            <a:chExt cx="781378" cy="217286"/>
          </a:xfrm>
        </p:grpSpPr>
        <p:sp>
          <p:nvSpPr>
            <p:cNvPr id="150" name="모서리가 둥근 직사각형 149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빙벽</a:t>
              </a:r>
              <a:r>
                <a:rPr lang="en-US" altLang="ko-KR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, </a:t>
              </a:r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암벽등반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52" name="그룹 151"/>
          <p:cNvGrpSpPr/>
          <p:nvPr/>
        </p:nvGrpSpPr>
        <p:grpSpPr>
          <a:xfrm>
            <a:off x="7901199" y="1737568"/>
            <a:ext cx="910932" cy="178665"/>
            <a:chOff x="3053977" y="2801275"/>
            <a:chExt cx="910932" cy="178665"/>
          </a:xfrm>
        </p:grpSpPr>
        <p:sp>
          <p:nvSpPr>
            <p:cNvPr id="153" name="모서리가 둥근 직사각형 152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811546"/>
              <a:ext cx="834848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제트스키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55" name="그룹 154"/>
          <p:cNvGrpSpPr/>
          <p:nvPr/>
        </p:nvGrpSpPr>
        <p:grpSpPr>
          <a:xfrm>
            <a:off x="7151852" y="1873140"/>
            <a:ext cx="781378" cy="217286"/>
            <a:chOff x="3053977" y="2754396"/>
            <a:chExt cx="781378" cy="217286"/>
          </a:xfrm>
        </p:grpSpPr>
        <p:sp>
          <p:nvSpPr>
            <p:cNvPr id="156" name="모서리가 둥근 직사각형 15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54396"/>
              <a:ext cx="705295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err="1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래프팅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58" name="그룹 157"/>
          <p:cNvGrpSpPr/>
          <p:nvPr/>
        </p:nvGrpSpPr>
        <p:grpSpPr>
          <a:xfrm>
            <a:off x="7901199" y="1937417"/>
            <a:ext cx="984820" cy="169140"/>
            <a:chOff x="3053977" y="2801275"/>
            <a:chExt cx="984820" cy="169140"/>
          </a:xfrm>
        </p:grpSpPr>
        <p:sp>
          <p:nvSpPr>
            <p:cNvPr id="159" name="모서리가 둥근 직사각형 158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1" y="2802021"/>
              <a:ext cx="908736" cy="168394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자동차</a:t>
              </a:r>
              <a:r>
                <a:rPr lang="en-US" altLang="ko-KR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, </a:t>
              </a:r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오토바이경주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grpSp>
        <p:nvGrpSpPr>
          <p:cNvPr id="161" name="그룹 160"/>
          <p:cNvGrpSpPr/>
          <p:nvPr/>
        </p:nvGrpSpPr>
        <p:grpSpPr>
          <a:xfrm>
            <a:off x="7151852" y="2103263"/>
            <a:ext cx="1169606" cy="217286"/>
            <a:chOff x="3053977" y="2776621"/>
            <a:chExt cx="1169606" cy="217286"/>
          </a:xfrm>
        </p:grpSpPr>
        <p:sp>
          <p:nvSpPr>
            <p:cNvPr id="162" name="모서리가 둥근 직사각형 16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76621"/>
              <a:ext cx="1093523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행글라이딩</a:t>
              </a:r>
              <a:r>
                <a:rPr lang="en-US" altLang="ko-KR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, </a:t>
              </a:r>
              <a:r>
                <a:rPr lang="ko-KR" altLang="en-US" sz="650" spc="-70" dirty="0" smtClean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패러글라이딩</a:t>
              </a:r>
              <a:endParaRPr lang="ko-KR" altLang="en-US" sz="650" spc="-7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935426D8-1758-AA43-A5C2-496B42C32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3053977" y="2801275"/>
              <a:ext cx="144000" cy="144000"/>
            </a:xfrm>
            <a:prstGeom prst="rect">
              <a:avLst/>
            </a:prstGeom>
          </p:spPr>
        </p:pic>
      </p:grpSp>
      <p:sp>
        <p:nvSpPr>
          <p:cNvPr id="165" name="직사각형 164"/>
          <p:cNvSpPr/>
          <p:nvPr/>
        </p:nvSpPr>
        <p:spPr>
          <a:xfrm>
            <a:off x="6973032" y="2486974"/>
            <a:ext cx="2000333" cy="257369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5725" indent="-85725">
              <a:buFont typeface="굴림" panose="020B0600000101010101" pitchFamily="50" charset="-127"/>
              <a:buChar char="※"/>
            </a:pP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선택하신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취미활동의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월간 횟수 및 자격증 정보 등을 입력해 주세요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빈도는 필수입력항목 입니다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.)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166" name="표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43836"/>
              </p:ext>
            </p:extLst>
          </p:nvPr>
        </p:nvGraphicFramePr>
        <p:xfrm>
          <a:off x="7172595" y="3177827"/>
          <a:ext cx="167381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1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빈도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              회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67" name="표 1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035638"/>
              </p:ext>
            </p:extLst>
          </p:nvPr>
        </p:nvGraphicFramePr>
        <p:xfrm>
          <a:off x="7172595" y="3805192"/>
          <a:ext cx="167381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1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자경증명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스쿠버다이빙 </a:t>
                      </a:r>
                      <a:r>
                        <a:rPr kumimoji="0" lang="ko-KR" altLang="en-US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어드밴스</a:t>
                      </a: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0" lang="ko-KR" altLang="en-US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없는 경우 없음으로 기재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168" name="직선 연결선 167"/>
          <p:cNvCxnSpPr/>
          <p:nvPr/>
        </p:nvCxnSpPr>
        <p:spPr>
          <a:xfrm>
            <a:off x="7159895" y="4269102"/>
            <a:ext cx="17083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>
            <a:off x="7041957" y="2387485"/>
            <a:ext cx="20064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7041957" y="2913869"/>
            <a:ext cx="200648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모서리가 둥근 직사각형 170"/>
          <p:cNvSpPr/>
          <p:nvPr/>
        </p:nvSpPr>
        <p:spPr>
          <a:xfrm>
            <a:off x="7578114" y="5456529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6825903" y="5456529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00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신상정보 및 </a:t>
            </a:r>
            <a:r>
              <a:rPr lang="ko-KR" altLang="en-US" dirty="0" err="1" smtClean="0"/>
              <a:t>기타정보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20"/>
          </p:nvPr>
        </p:nvSpPr>
        <p:spPr>
          <a:xfrm>
            <a:off x="675112" y="1148620"/>
            <a:ext cx="1800419" cy="223678"/>
          </a:xfrm>
        </p:spPr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76" name="직사각형 75"/>
          <p:cNvSpPr/>
          <p:nvPr/>
        </p:nvSpPr>
        <p:spPr>
          <a:xfrm>
            <a:off x="418019" y="1707583"/>
            <a:ext cx="237743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신상정보 및 </a:t>
            </a:r>
            <a:r>
              <a:rPr lang="ko-KR" altLang="en-US" sz="8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기타정보를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입력해주세요</a:t>
            </a:r>
            <a:endParaRPr lang="ko-KR" altLang="en-US" sz="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866421" y="1487519"/>
            <a:ext cx="1858871" cy="149785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dirty="0" smtClean="0">
                <a:solidFill>
                  <a:schemeClr val="tx1"/>
                </a:solidFill>
              </a:rPr>
              <a:t>③ 신상정보 및 </a:t>
            </a:r>
            <a:r>
              <a:rPr lang="ko-KR" altLang="en-US" dirty="0" err="1" smtClean="0">
                <a:solidFill>
                  <a:schemeClr val="tx1"/>
                </a:solidFill>
              </a:rPr>
              <a:t>기타정보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0227" y="2151095"/>
            <a:ext cx="214806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현재 체격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어떻게 되시나요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28225"/>
              </p:ext>
            </p:extLst>
          </p:nvPr>
        </p:nvGraphicFramePr>
        <p:xfrm>
          <a:off x="603463" y="2432835"/>
          <a:ext cx="1876500" cy="463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5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93825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몸무게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          cm</a:t>
                      </a:r>
                      <a:r>
                        <a:rPr lang="en-US" altLang="ko-KR" sz="900" b="0" u="sng" dirty="0" smtClean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ko-KR" altLang="en-US" sz="900" b="0" u="sng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         kg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0227" y="3132318"/>
            <a:ext cx="214806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월소득은</a:t>
            </a:r>
            <a:r>
              <a:rPr lang="ko-KR" altLang="en-US" dirty="0" smtClean="0"/>
              <a:t> 얼마인가요</a:t>
            </a:r>
            <a:r>
              <a:rPr lang="en-US" altLang="ko-KR" dirty="0" smtClean="0"/>
              <a:t>?(</a:t>
            </a:r>
            <a:r>
              <a:rPr lang="ko-KR" altLang="en-US" dirty="0" smtClean="0"/>
              <a:t>계약자 기준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09056"/>
              </p:ext>
            </p:extLst>
          </p:nvPr>
        </p:nvGraphicFramePr>
        <p:xfrm>
          <a:off x="603464" y="3401760"/>
          <a:ext cx="1876499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49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소득없음</a:t>
                      </a:r>
                      <a:r>
                        <a:rPr lang="ko-KR" altLang="en-US" sz="9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                           </a:t>
                      </a:r>
                      <a:r>
                        <a:rPr lang="ko-KR" altLang="en-US" sz="9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▼</a:t>
                      </a:r>
                      <a:endParaRPr lang="ko-KR" altLang="en-US" sz="800" b="0" u="sng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0227" y="3838115"/>
            <a:ext cx="2148066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부업 또는 겸업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계절적으로 종사하는 업무가 있습니까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24513"/>
              </p:ext>
            </p:extLst>
          </p:nvPr>
        </p:nvGraphicFramePr>
        <p:xfrm>
          <a:off x="605843" y="4182867"/>
          <a:ext cx="1876500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5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93825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0227" y="4494523"/>
            <a:ext cx="214806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현재 음주를 하십니까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392806"/>
              </p:ext>
            </p:extLst>
          </p:nvPr>
        </p:nvGraphicFramePr>
        <p:xfrm>
          <a:off x="605843" y="4711382"/>
          <a:ext cx="1876500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25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93825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90227" y="5116694"/>
            <a:ext cx="1916051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현재 흡연을 하십니까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298185"/>
              </p:ext>
            </p:extLst>
          </p:nvPr>
        </p:nvGraphicFramePr>
        <p:xfrm>
          <a:off x="605845" y="5333553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42379" y="1224167"/>
            <a:ext cx="2301370" cy="49859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향후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개월 이내에 다음과 같은 해외 위험지역으로 출국할 예정이 있습니까</a:t>
            </a:r>
            <a:r>
              <a:rPr lang="en-US" altLang="ko-KR" dirty="0" smtClean="0"/>
              <a:t>?(</a:t>
            </a:r>
            <a:r>
              <a:rPr lang="ko-KR" altLang="en-US" dirty="0" smtClean="0"/>
              <a:t>전쟁지역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열대</a:t>
            </a:r>
            <a:r>
              <a:rPr lang="ko-KR" altLang="en-US" dirty="0" err="1" smtClean="0">
                <a:sym typeface="Wingdings" panose="05000000000000000000" pitchFamily="2" charset="2"/>
              </a:rPr>
              <a:t>한대</a:t>
            </a:r>
            <a:r>
              <a:rPr lang="ko-KR" altLang="en-US" dirty="0" smtClean="0">
                <a:sym typeface="Wingdings" panose="05000000000000000000" pitchFamily="2" charset="2"/>
              </a:rPr>
              <a:t> 등 미개척지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등반산악지대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94051"/>
              </p:ext>
            </p:extLst>
          </p:nvPr>
        </p:nvGraphicFramePr>
        <p:xfrm>
          <a:off x="3857995" y="1976471"/>
          <a:ext cx="2010422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1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05211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42379" y="2662932"/>
            <a:ext cx="2301370" cy="49859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다른 보험회사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우체국보험 및 각종 </a:t>
            </a:r>
            <a:r>
              <a:rPr lang="ko-KR" altLang="en-US" dirty="0" err="1" smtClean="0"/>
              <a:t>공제계약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판매사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생명보험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손해보험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3</a:t>
            </a:r>
            <a:r>
              <a:rPr lang="ko-KR" altLang="en-US" dirty="0" smtClean="0"/>
              <a:t>보험 또는 각종 </a:t>
            </a:r>
            <a:r>
              <a:rPr lang="ko-KR" altLang="en-US" dirty="0" err="1" smtClean="0"/>
              <a:t>공제계약을</a:t>
            </a:r>
            <a:r>
              <a:rPr lang="ko-KR" altLang="en-US" dirty="0" smtClean="0"/>
              <a:t> 가입하고 있습니까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179774"/>
              </p:ext>
            </p:extLst>
          </p:nvPr>
        </p:nvGraphicFramePr>
        <p:xfrm>
          <a:off x="3857995" y="3415236"/>
          <a:ext cx="2010422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21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05211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92" name="모서리가 둥근 직사각형 91"/>
          <p:cNvSpPr/>
          <p:nvPr/>
        </p:nvSpPr>
        <p:spPr>
          <a:xfrm>
            <a:off x="4523428" y="5354464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71217" y="5354464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540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신상정보 및 </a:t>
            </a:r>
            <a:r>
              <a:rPr lang="ko-KR" altLang="en-US" dirty="0" err="1" smtClean="0"/>
              <a:t>기타정보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 상세페이지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8825216" y="3748892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2602631" y="791265"/>
            <a:ext cx="1944000" cy="315361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2571412" y="777824"/>
            <a:ext cx="2006437" cy="15430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2571412" y="3815741"/>
            <a:ext cx="2006437" cy="15430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2622433" y="1121260"/>
            <a:ext cx="1916051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부업 또는 겸업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계절적으로 종사하는 업무가 있습니까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782617"/>
              </p:ext>
            </p:extLst>
          </p:nvPr>
        </p:nvGraphicFramePr>
        <p:xfrm>
          <a:off x="2738051" y="1466012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85021"/>
              </p:ext>
            </p:extLst>
          </p:nvPr>
        </p:nvGraphicFramePr>
        <p:xfrm>
          <a:off x="2623817" y="1816586"/>
          <a:ext cx="1922813" cy="120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81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204426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453705"/>
              </p:ext>
            </p:extLst>
          </p:nvPr>
        </p:nvGraphicFramePr>
        <p:xfrm>
          <a:off x="2697743" y="1976498"/>
          <a:ext cx="1673816" cy="626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1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어떤업무에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8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종사하시는지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구체적인 업무명을 입력해주세요</a:t>
                      </a:r>
                      <a:endParaRPr lang="en-US" altLang="ko-KR" sz="8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구체적인 업무명 입니다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98" name="직선 연결선 97"/>
          <p:cNvCxnSpPr/>
          <p:nvPr/>
        </p:nvCxnSpPr>
        <p:spPr>
          <a:xfrm>
            <a:off x="2692540" y="2617960"/>
            <a:ext cx="17083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4334DF5E-A2FF-A54C-9FF7-6D4DFFF80AD7}"/>
              </a:ext>
            </a:extLst>
          </p:cNvPr>
          <p:cNvSpPr/>
          <p:nvPr/>
        </p:nvSpPr>
        <p:spPr>
          <a:xfrm>
            <a:off x="3806595" y="2390728"/>
            <a:ext cx="686035" cy="1823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 err="1" smtClean="0">
                <a:solidFill>
                  <a:schemeClr val="tx1"/>
                </a:solidFill>
                <a:latin typeface="+mn-ea"/>
              </a:rPr>
              <a:t>직업검색</a:t>
            </a:r>
            <a:endParaRPr lang="ko-KR" altLang="en-US" sz="700" spc="-7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4661328" y="791265"/>
            <a:ext cx="1944000" cy="31491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4630109" y="777824"/>
            <a:ext cx="2006437" cy="15430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681130" y="1121260"/>
            <a:ext cx="1916051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현재 음주를 하십니까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5279"/>
              </p:ext>
            </p:extLst>
          </p:nvPr>
        </p:nvGraphicFramePr>
        <p:xfrm>
          <a:off x="4796748" y="1466012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789367"/>
              </p:ext>
            </p:extLst>
          </p:nvPr>
        </p:nvGraphicFramePr>
        <p:xfrm>
          <a:off x="4682514" y="1816586"/>
          <a:ext cx="1922813" cy="120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81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204426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87517"/>
              </p:ext>
            </p:extLst>
          </p:nvPr>
        </p:nvGraphicFramePr>
        <p:xfrm>
          <a:off x="4756440" y="1976498"/>
          <a:ext cx="167381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1826114809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주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소주기준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회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병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pic>
        <p:nvPicPr>
          <p:cNvPr id="106" name="그림 105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4630109" y="3815741"/>
            <a:ext cx="2006437" cy="149838"/>
          </a:xfrm>
          <a:prstGeom prst="rect">
            <a:avLst/>
          </a:prstGeom>
        </p:spPr>
      </p:pic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6720024" y="791265"/>
            <a:ext cx="1944000" cy="314914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6688805" y="777824"/>
            <a:ext cx="2006437" cy="15430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739826" y="1121260"/>
            <a:ext cx="1916051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현재 흡연 하십니까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27811"/>
              </p:ext>
            </p:extLst>
          </p:nvPr>
        </p:nvGraphicFramePr>
        <p:xfrm>
          <a:off x="6855444" y="1466012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900650"/>
              </p:ext>
            </p:extLst>
          </p:nvPr>
        </p:nvGraphicFramePr>
        <p:xfrm>
          <a:off x="6741210" y="1816586"/>
          <a:ext cx="1922813" cy="120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81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204426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481677"/>
              </p:ext>
            </p:extLst>
          </p:nvPr>
        </p:nvGraphicFramePr>
        <p:xfrm>
          <a:off x="6815136" y="1976498"/>
          <a:ext cx="167381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1826114809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하루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개비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6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년간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pic>
        <p:nvPicPr>
          <p:cNvPr id="113" name="그림 112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6688805" y="3815741"/>
            <a:ext cx="2006437" cy="149838"/>
          </a:xfrm>
          <a:prstGeom prst="rect">
            <a:avLst/>
          </a:prstGeom>
        </p:spPr>
      </p:pic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336925" y="816433"/>
            <a:ext cx="1944000" cy="315361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341327" y="791265"/>
            <a:ext cx="2006437" cy="154302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305706" y="3840909"/>
            <a:ext cx="2006437" cy="154302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34860" y="1491934"/>
            <a:ext cx="1916051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월소득은</a:t>
            </a:r>
            <a:r>
              <a:rPr lang="ko-KR" altLang="en-US" dirty="0" smtClean="0"/>
              <a:t> 얼마인가요</a:t>
            </a:r>
            <a:r>
              <a:rPr lang="en-US" altLang="ko-KR" dirty="0" smtClean="0"/>
              <a:t>?(</a:t>
            </a:r>
            <a:r>
              <a:rPr lang="ko-KR" altLang="en-US" dirty="0" smtClean="0"/>
              <a:t>계약자 기준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65838"/>
              </p:ext>
            </p:extLst>
          </p:nvPr>
        </p:nvGraphicFramePr>
        <p:xfrm>
          <a:off x="448098" y="1761376"/>
          <a:ext cx="167381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81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sng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소득없음</a:t>
                      </a:r>
                      <a:r>
                        <a:rPr lang="ko-KR" altLang="en-US" sz="9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                                      </a:t>
                      </a:r>
                      <a:r>
                        <a:rPr lang="ko-KR" altLang="en-US" sz="9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▼</a:t>
                      </a:r>
                      <a:endParaRPr lang="ko-KR" altLang="en-US" sz="800" b="0" u="sng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119" name="모서리가 둥근 직사각형 118">
            <a:extLst>
              <a:ext uri="{FF2B5EF4-FFF2-40B4-BE49-F238E27FC236}">
                <a16:creationId xmlns:a16="http://schemas.microsoft.com/office/drawing/2014/main" id="{A9207FBE-3BA9-CC4C-9B32-391FEC861381}"/>
              </a:ext>
            </a:extLst>
          </p:cNvPr>
          <p:cNvSpPr/>
          <p:nvPr/>
        </p:nvSpPr>
        <p:spPr bwMode="auto">
          <a:xfrm>
            <a:off x="339739" y="984182"/>
            <a:ext cx="1944000" cy="285672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90924" y="1727030"/>
            <a:ext cx="1836000" cy="1734180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95" y="1804870"/>
            <a:ext cx="108000" cy="108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5"/>
          <a:srcRect b="3365"/>
          <a:stretch/>
        </p:blipFill>
        <p:spPr>
          <a:xfrm>
            <a:off x="583098" y="2062939"/>
            <a:ext cx="1395776" cy="1228759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12727" y="1809540"/>
            <a:ext cx="928863" cy="13317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월소득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237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신상정보 및 </a:t>
            </a:r>
            <a:r>
              <a:rPr lang="ko-KR" altLang="en-US" dirty="0" err="1" smtClean="0"/>
              <a:t>기타정보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추가 상세페이지</a:t>
            </a:r>
            <a:r>
              <a:rPr lang="en-US" altLang="ko-KR" dirty="0"/>
              <a:t>2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351120" y="724904"/>
            <a:ext cx="1944000" cy="478133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319901" y="711464"/>
            <a:ext cx="2006437" cy="15430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0922" y="1054900"/>
            <a:ext cx="1916051" cy="64838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향후 </a:t>
            </a:r>
            <a:r>
              <a:rPr lang="en-US" altLang="ko-KR" dirty="0"/>
              <a:t>3</a:t>
            </a:r>
            <a:r>
              <a:rPr lang="ko-KR" altLang="en-US" dirty="0"/>
              <a:t>개월 이내에 다음과 같은 해외 위험지역으로 출국할 예정이 있습니까</a:t>
            </a:r>
            <a:r>
              <a:rPr lang="en-US" altLang="ko-KR" dirty="0"/>
              <a:t>?(</a:t>
            </a:r>
            <a:r>
              <a:rPr lang="ko-KR" altLang="en-US" dirty="0"/>
              <a:t>전쟁지역</a:t>
            </a:r>
            <a:r>
              <a:rPr lang="en-US" altLang="ko-KR" dirty="0"/>
              <a:t>, </a:t>
            </a:r>
            <a:r>
              <a:rPr lang="ko-KR" altLang="en-US" dirty="0" err="1"/>
              <a:t>열대</a:t>
            </a:r>
            <a:r>
              <a:rPr lang="ko-KR" altLang="en-US" dirty="0" err="1">
                <a:sym typeface="Wingdings" panose="05000000000000000000" pitchFamily="2" charset="2"/>
              </a:rPr>
              <a:t>한대</a:t>
            </a:r>
            <a:r>
              <a:rPr lang="ko-KR" altLang="en-US" dirty="0">
                <a:sym typeface="Wingdings" panose="05000000000000000000" pitchFamily="2" charset="2"/>
              </a:rPr>
              <a:t> 등 미개척지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등반산악지대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32998"/>
              </p:ext>
            </p:extLst>
          </p:nvPr>
        </p:nvGraphicFramePr>
        <p:xfrm>
          <a:off x="486540" y="1860461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332107"/>
              </p:ext>
            </p:extLst>
          </p:nvPr>
        </p:nvGraphicFramePr>
        <p:xfrm>
          <a:off x="372306" y="2506734"/>
          <a:ext cx="1922813" cy="205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81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052607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159503"/>
              </p:ext>
            </p:extLst>
          </p:nvPr>
        </p:nvGraphicFramePr>
        <p:xfrm>
          <a:off x="505699" y="2725387"/>
          <a:ext cx="1805029" cy="156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02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여행예정지역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시리아                         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여행기간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75134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-                  .   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480086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여행목적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270558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의료봉사                      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374425"/>
                  </a:ext>
                </a:extLst>
              </a:tr>
            </a:tbl>
          </a:graphicData>
        </a:graphic>
      </p:graphicFrame>
      <p:pic>
        <p:nvPicPr>
          <p:cNvPr id="130" name="그림 129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319901" y="5372967"/>
            <a:ext cx="2006437" cy="149838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95" y="3569928"/>
            <a:ext cx="115100" cy="10986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137" y="3568881"/>
            <a:ext cx="115100" cy="109868"/>
          </a:xfrm>
          <a:prstGeom prst="rect">
            <a:avLst/>
          </a:prstGeom>
        </p:spPr>
      </p:pic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9B7DBAF7-78B9-BB42-9D3F-DD60B9260C0B}"/>
              </a:ext>
            </a:extLst>
          </p:cNvPr>
          <p:cNvSpPr/>
          <p:nvPr/>
        </p:nvSpPr>
        <p:spPr bwMode="auto">
          <a:xfrm>
            <a:off x="2378597" y="724904"/>
            <a:ext cx="1944000" cy="478133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6AD96AFD-34F3-2A45-AD1E-27E27121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 rot="10800000">
            <a:off x="2347378" y="711464"/>
            <a:ext cx="2006437" cy="15430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2398399" y="1054900"/>
            <a:ext cx="1916051" cy="64838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다른 보험회사</a:t>
            </a:r>
            <a:r>
              <a:rPr lang="en-US" altLang="ko-KR" dirty="0"/>
              <a:t>(</a:t>
            </a:r>
            <a:r>
              <a:rPr lang="ko-KR" altLang="en-US" dirty="0"/>
              <a:t>우체국보험 및 각종 </a:t>
            </a:r>
            <a:r>
              <a:rPr lang="ko-KR" altLang="en-US" dirty="0" err="1"/>
              <a:t>공제계약</a:t>
            </a:r>
            <a:r>
              <a:rPr lang="ko-KR" altLang="en-US" dirty="0"/>
              <a:t> </a:t>
            </a:r>
            <a:r>
              <a:rPr lang="ko-KR" altLang="en-US" dirty="0" err="1"/>
              <a:t>판매사</a:t>
            </a:r>
            <a:r>
              <a:rPr lang="ko-KR" altLang="en-US" dirty="0"/>
              <a:t> 포함</a:t>
            </a:r>
            <a:r>
              <a:rPr lang="en-US" altLang="ko-KR" dirty="0"/>
              <a:t>)</a:t>
            </a:r>
            <a:r>
              <a:rPr lang="ko-KR" altLang="en-US" dirty="0"/>
              <a:t>에 생명보험</a:t>
            </a:r>
            <a:r>
              <a:rPr lang="en-US" altLang="ko-KR" dirty="0"/>
              <a:t>, </a:t>
            </a:r>
            <a:r>
              <a:rPr lang="ko-KR" altLang="en-US" dirty="0"/>
              <a:t>손해보험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보험 또는 각종 </a:t>
            </a:r>
            <a:r>
              <a:rPr lang="ko-KR" altLang="en-US" dirty="0" err="1"/>
              <a:t>공제계약을</a:t>
            </a:r>
            <a:r>
              <a:rPr lang="ko-KR" altLang="en-US" dirty="0"/>
              <a:t> 가입하고 있습니까</a:t>
            </a:r>
            <a:r>
              <a:rPr lang="en-US" altLang="ko-KR" dirty="0"/>
              <a:t>?</a:t>
            </a: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59296"/>
              </p:ext>
            </p:extLst>
          </p:nvPr>
        </p:nvGraphicFramePr>
        <p:xfrm>
          <a:off x="2514017" y="1860461"/>
          <a:ext cx="167381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0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83690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아니오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701138"/>
              </p:ext>
            </p:extLst>
          </p:nvPr>
        </p:nvGraphicFramePr>
        <p:xfrm>
          <a:off x="2399783" y="2506734"/>
          <a:ext cx="1914667" cy="278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66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783888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228837"/>
              </p:ext>
            </p:extLst>
          </p:nvPr>
        </p:nvGraphicFramePr>
        <p:xfrm>
          <a:off x="2473709" y="2666647"/>
          <a:ext cx="1840741" cy="222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74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회사명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시리아                           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여러 보험사일 경우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”,”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찍어서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/>
                      </a:r>
                      <a:b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구분해 주세요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/>
                      </a:r>
                      <a:b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예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 00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손해보험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00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생명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가입 건수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751341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건</a:t>
                      </a:r>
                      <a:r>
                        <a:rPr kumimoji="0" lang="en-US" altLang="ko-KR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480086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납입 보험료</a:t>
                      </a:r>
                      <a:endParaRPr lang="en-US" altLang="ko-KR" sz="700" b="0" u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270558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9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                                                       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만원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374425"/>
                  </a:ext>
                </a:extLst>
              </a:tr>
            </a:tbl>
          </a:graphicData>
        </a:graphic>
      </p:graphicFrame>
      <p:pic>
        <p:nvPicPr>
          <p:cNvPr id="139" name="그림 138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2347378" y="5372967"/>
            <a:ext cx="2751733" cy="1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A564F81-2071-35C7-B62C-65F60B8A24D2}"/>
              </a:ext>
            </a:extLst>
          </p:cNvPr>
          <p:cNvSpPr txBox="1">
            <a:spLocks/>
          </p:cNvSpPr>
          <p:nvPr/>
        </p:nvSpPr>
        <p:spPr>
          <a:xfrm>
            <a:off x="2013857" y="109389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01.2 </a:t>
            </a:r>
            <a:r>
              <a:rPr lang="ko-KR" altLang="en-US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가입상담 신청</a:t>
            </a:r>
            <a:r>
              <a:rPr lang="en-US" altLang="ko-KR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_</a:t>
            </a:r>
            <a:r>
              <a:rPr lang="ko-KR" altLang="en-US" sz="2800" b="1" dirty="0">
                <a:latin typeface="KB금융 본문체 Bold" panose="020B0803000000000000" pitchFamily="50" charset="-127"/>
                <a:ea typeface="KB금융 본문체 Bold" panose="020B0803000000000000" pitchFamily="50" charset="-127"/>
              </a:rPr>
              <a:t>프로세스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95E165CB-6AA4-B4A4-4956-1E2485C865CC}"/>
              </a:ext>
            </a:extLst>
          </p:cNvPr>
          <p:cNvSpPr txBox="1"/>
          <p:nvPr/>
        </p:nvSpPr>
        <p:spPr>
          <a:xfrm>
            <a:off x="2109831" y="1898466"/>
            <a:ext cx="7180818" cy="520993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01.1. 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보험상품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상담신청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  <a:p>
            <a:pPr marL="6257" defTabSz="742950">
              <a:lnSpc>
                <a:spcPct val="80000"/>
              </a:lnSpc>
              <a:spcBef>
                <a:spcPts val="59"/>
              </a:spcBef>
              <a:defRPr/>
            </a:pP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01.2. 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온라인보험</a:t>
            </a:r>
            <a:r>
              <a:rPr lang="en-US" altLang="ko-KR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&gt;</a:t>
            </a:r>
            <a:r>
              <a:rPr lang="ko-KR" altLang="en-US" sz="2000" spc="7" dirty="0">
                <a:solidFill>
                  <a:prstClr val="black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RixGo B"/>
              </a:rPr>
              <a:t>가입상담 신청</a:t>
            </a:r>
            <a:endParaRPr lang="en-US" altLang="ko-KR" sz="2000" spc="7" dirty="0">
              <a:solidFill>
                <a:prstClr val="black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  <a:cs typeface="RixGo B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8964F-99A5-2B40-BD78-D0EC33E7AA8B}"/>
              </a:ext>
            </a:extLst>
          </p:cNvPr>
          <p:cNvSpPr/>
          <p:nvPr/>
        </p:nvSpPr>
        <p:spPr bwMode="auto">
          <a:xfrm>
            <a:off x="2810797" y="4448523"/>
            <a:ext cx="794139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홈페이지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263E9F-6552-2175-20CA-5C19997B22E9}"/>
              </a:ext>
            </a:extLst>
          </p:cNvPr>
          <p:cNvSpPr/>
          <p:nvPr/>
        </p:nvSpPr>
        <p:spPr bwMode="auto">
          <a:xfrm>
            <a:off x="3760213" y="4448523"/>
            <a:ext cx="794139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(GNB)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고객센터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123927-4CFF-4933-F8EC-783B8E7475CA}"/>
              </a:ext>
            </a:extLst>
          </p:cNvPr>
          <p:cNvSpPr/>
          <p:nvPr/>
        </p:nvSpPr>
        <p:spPr bwMode="auto">
          <a:xfrm>
            <a:off x="3760213" y="4983361"/>
            <a:ext cx="794139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(GNB)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보험상품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1C0BD4-8079-60A9-2F89-9E7C5454A26B}"/>
              </a:ext>
            </a:extLst>
          </p:cNvPr>
          <p:cNvSpPr/>
          <p:nvPr/>
        </p:nvSpPr>
        <p:spPr bwMode="auto">
          <a:xfrm>
            <a:off x="4418739" y="5560486"/>
            <a:ext cx="794139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○○ 상품페이지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1391E3C-3806-85BF-4630-20C3A06B7002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rot="16200000" flipH="1">
            <a:off x="3291404" y="4664118"/>
            <a:ext cx="385272" cy="55234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8E8EBF8-E3F3-5B75-6FDB-823E3443E8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4074232" y="5365544"/>
            <a:ext cx="427559" cy="26145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8578E97-2E7D-0A8E-5F43-EB0FFC655FD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604936" y="4598089"/>
            <a:ext cx="15527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3CDD381-CC09-33C2-3C37-6BDCDD30A932}"/>
              </a:ext>
            </a:extLst>
          </p:cNvPr>
          <p:cNvCxnSpPr>
            <a:cxnSpLocks/>
            <a:stCxn id="35" idx="3"/>
            <a:endCxn id="13" idx="1"/>
          </p:cNvCxnSpPr>
          <p:nvPr/>
        </p:nvCxnSpPr>
        <p:spPr>
          <a:xfrm>
            <a:off x="5500016" y="4598089"/>
            <a:ext cx="15695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C6DEC2-0B85-F29D-6239-1FC472DAA8AF}"/>
              </a:ext>
            </a:extLst>
          </p:cNvPr>
          <p:cNvSpPr/>
          <p:nvPr/>
        </p:nvSpPr>
        <p:spPr bwMode="auto">
          <a:xfrm>
            <a:off x="5656966" y="4448523"/>
            <a:ext cx="873464" cy="2991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가입상담 예약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A323CF-4A61-979B-793C-554380C5691B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554352" y="5132927"/>
            <a:ext cx="1102614" cy="649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DF8205-F9EA-C6E6-CBD3-5E8A1FA452AA}"/>
              </a:ext>
            </a:extLst>
          </p:cNvPr>
          <p:cNvSpPr/>
          <p:nvPr/>
        </p:nvSpPr>
        <p:spPr bwMode="auto">
          <a:xfrm>
            <a:off x="6871678" y="4544785"/>
            <a:ext cx="1027394" cy="43465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가입상담 신청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/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이메일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,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전화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,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채팅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)</a:t>
            </a:r>
            <a:endParaRPr kumimoji="1" lang="ko-KR" altLang="en-US" sz="9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3C9D8F-00EC-F22E-4D61-E2C13CE9C120}"/>
              </a:ext>
            </a:extLst>
          </p:cNvPr>
          <p:cNvSpPr/>
          <p:nvPr/>
        </p:nvSpPr>
        <p:spPr bwMode="auto">
          <a:xfrm>
            <a:off x="5656966" y="4989853"/>
            <a:ext cx="873464" cy="2991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상담신청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05C57C8-4B2B-9DFB-12B7-ED5039127A69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212878" y="5139419"/>
            <a:ext cx="444088" cy="57063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6CC215A-EA47-0A43-0878-309EFCD30524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6530430" y="4598089"/>
            <a:ext cx="341248" cy="16402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0D52E4C-BEA1-EB4B-0502-9179C525678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530430" y="4762115"/>
            <a:ext cx="341248" cy="377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16D7067-2A04-3465-A2E8-8801A420E6CB}"/>
              </a:ext>
            </a:extLst>
          </p:cNvPr>
          <p:cNvSpPr/>
          <p:nvPr/>
        </p:nvSpPr>
        <p:spPr bwMode="auto">
          <a:xfrm>
            <a:off x="6877595" y="5478455"/>
            <a:ext cx="1023480" cy="4695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실시간 상담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/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채팅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,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전화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)</a:t>
            </a:r>
            <a:endParaRPr kumimoji="1" lang="ko-KR" altLang="en-US" sz="9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9C411B-5E66-0A1E-BA04-C6EA58C1849D}"/>
              </a:ext>
            </a:extLst>
          </p:cNvPr>
          <p:cNvSpPr/>
          <p:nvPr/>
        </p:nvSpPr>
        <p:spPr bwMode="auto">
          <a:xfrm>
            <a:off x="5656966" y="5560486"/>
            <a:ext cx="873464" cy="2991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상담원 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1:1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채팅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FF08BF7-487B-8504-CA12-BC43524AC204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5212878" y="5710052"/>
            <a:ext cx="44408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C8F9C67-4D36-4443-5788-7177A378CF31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>
            <a:off x="6530430" y="5710052"/>
            <a:ext cx="347165" cy="316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B4FE75-A376-B87D-135A-5ECFA92E0E5E}"/>
              </a:ext>
            </a:extLst>
          </p:cNvPr>
          <p:cNvSpPr/>
          <p:nvPr/>
        </p:nvSpPr>
        <p:spPr bwMode="auto">
          <a:xfrm>
            <a:off x="6796290" y="4398722"/>
            <a:ext cx="1170963" cy="154609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endParaRPr kumimoji="1" lang="ko-KR" altLang="en-US" sz="10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AB29C5-3D21-CF2C-98F4-3BD300D885DC}"/>
              </a:ext>
            </a:extLst>
          </p:cNvPr>
          <p:cNvSpPr/>
          <p:nvPr/>
        </p:nvSpPr>
        <p:spPr bwMode="auto">
          <a:xfrm>
            <a:off x="8383606" y="4501528"/>
            <a:ext cx="794140" cy="5299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홈페이지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/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Admin</a:t>
            </a:r>
            <a:endParaRPr kumimoji="1" lang="ko-KR" altLang="en-US" sz="9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B0E1C4-3E5C-0308-EEA1-783D7F6AC63C}"/>
              </a:ext>
            </a:extLst>
          </p:cNvPr>
          <p:cNvSpPr/>
          <p:nvPr/>
        </p:nvSpPr>
        <p:spPr bwMode="auto">
          <a:xfrm>
            <a:off x="9493404" y="4501528"/>
            <a:ext cx="794140" cy="5299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DPS</a:t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가망고객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/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관리시스템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)</a:t>
            </a:r>
            <a:endParaRPr kumimoji="1" lang="ko-KR" altLang="en-US" sz="9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C3F0FA4-950A-3BE3-B61D-078EFFB5A0DA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9177746" y="4766494"/>
            <a:ext cx="315658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BD540E-17D5-4F8E-669B-1D94740650BA}"/>
              </a:ext>
            </a:extLst>
          </p:cNvPr>
          <p:cNvSpPr txBox="1"/>
          <p:nvPr/>
        </p:nvSpPr>
        <p:spPr>
          <a:xfrm>
            <a:off x="7925121" y="3938714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(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필수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) 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가입설계동의 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(1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년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(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선택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) 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마케팅동의 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(3</a:t>
            </a:r>
            <a:r>
              <a:rPr lang="ko-KR" altLang="en-US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년</a:t>
            </a:r>
            <a: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)</a:t>
            </a:r>
            <a:br>
              <a:rPr lang="en-US" altLang="ko-KR" sz="10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</a:br>
            <a:r>
              <a:rPr lang="en-US" altLang="ko-KR" sz="8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※ </a:t>
            </a:r>
            <a:r>
              <a:rPr lang="ko-KR" altLang="en-US" sz="800" b="1" i="1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페이지 제목 및 신청항목 外 내용 동일</a:t>
            </a:r>
            <a:endParaRPr lang="ko-KR" altLang="en-US" sz="1000" b="1" i="1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C7D311D-EDC0-034C-10E4-BBBCBA71AC2F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7899072" y="4762115"/>
            <a:ext cx="484534" cy="437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B0946AA-45BA-8CAD-256F-F9E60EAF6BD5}"/>
              </a:ext>
            </a:extLst>
          </p:cNvPr>
          <p:cNvSpPr txBox="1"/>
          <p:nvPr/>
        </p:nvSpPr>
        <p:spPr>
          <a:xfrm>
            <a:off x="10466466" y="3535789"/>
            <a:ext cx="130227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접수채널 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: Homepage</a:t>
            </a: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유입경로 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: </a:t>
            </a: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가입상담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고객명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접수일자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휴대전화 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(=</a:t>
            </a: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연락처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)</a:t>
            </a: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생년월일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성별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이메일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strike="sngStrike" dirty="0" err="1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관심상품군코드</a:t>
            </a:r>
            <a:endParaRPr lang="en-US" altLang="ko-KR" sz="800" strike="sngStrike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마케팅동의정보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가입설계동의정보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상담요청방식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상담내용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상담가능시간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상담결과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E624A-0C06-6C19-D418-FC964464C722}"/>
              </a:ext>
            </a:extLst>
          </p:cNvPr>
          <p:cNvSpPr txBox="1"/>
          <p:nvPr/>
        </p:nvSpPr>
        <p:spPr>
          <a:xfrm>
            <a:off x="7929082" y="4594417"/>
            <a:ext cx="386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인증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4A160C-29EE-569D-C8C5-FA83547B4B9E}"/>
              </a:ext>
            </a:extLst>
          </p:cNvPr>
          <p:cNvSpPr txBox="1"/>
          <p:nvPr/>
        </p:nvSpPr>
        <p:spPr>
          <a:xfrm>
            <a:off x="8317208" y="5236803"/>
            <a:ext cx="1763584" cy="1132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numCol="2" rtlCol="0">
            <a:noAutofit/>
          </a:bodyPr>
          <a:lstStyle/>
          <a:p>
            <a:pPr marL="108000" indent="-108000"/>
            <a:r>
              <a:rPr lang="en-US" altLang="ko-KR" sz="800" u="sng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[</a:t>
            </a:r>
            <a:r>
              <a:rPr lang="ko-KR" altLang="en-US" sz="800" u="sng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테이블 컬럼</a:t>
            </a:r>
            <a:r>
              <a:rPr lang="en-US" altLang="ko-KR" sz="800" u="sng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]</a:t>
            </a: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strike="sngStrike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회사</a:t>
            </a:r>
            <a:endParaRPr lang="en-US" altLang="ko-KR" sz="800" strike="sngStrike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처리상태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상담분야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 err="1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상담인입경로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고객명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연락처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algn="l"/>
            <a:endParaRPr lang="en-US" altLang="ko-KR" sz="800" strike="sngStrike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algn="l"/>
            <a:endParaRPr lang="en-US" altLang="ko-KR" sz="800" strike="sngStrike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strike="sngStrike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통화가능여부</a:t>
            </a:r>
            <a:endParaRPr lang="en-US" altLang="ko-KR" sz="800" strike="sngStrike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상담요청방식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상담가능시간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</a:rPr>
              <a:t>상담요청일시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마케팅동의정보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문의사항</a:t>
            </a:r>
            <a:endParaRPr lang="en-US" altLang="ko-KR" sz="8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solidFill>
                <a:srgbClr val="FF0000"/>
              </a:solidFill>
            </a:endParaRPr>
          </a:p>
          <a:p>
            <a:pPr marL="108000" indent="-108000" algn="l">
              <a:buFont typeface="Wingdings" panose="05000000000000000000" pitchFamily="2" charset="2"/>
              <a:buChar char="§"/>
            </a:pP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상담결과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(</a:t>
            </a:r>
            <a:r>
              <a:rPr lang="ko-KR" altLang="en-US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답변</a:t>
            </a:r>
            <a:r>
              <a:rPr lang="en-US" altLang="ko-KR" sz="8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E49578-70D5-D169-83E0-D250A5B7F693}"/>
              </a:ext>
            </a:extLst>
          </p:cNvPr>
          <p:cNvSpPr/>
          <p:nvPr/>
        </p:nvSpPr>
        <p:spPr bwMode="auto">
          <a:xfrm>
            <a:off x="4680797" y="3945776"/>
            <a:ext cx="863391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(LNB)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디지털 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PB </a:t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상담 서비스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38E1F0E-3751-7B50-C6CC-87C4E53329D5}"/>
              </a:ext>
            </a:extLst>
          </p:cNvPr>
          <p:cNvCxnSpPr>
            <a:cxnSpLocks/>
            <a:stCxn id="6" idx="0"/>
            <a:endCxn id="33" idx="1"/>
          </p:cNvCxnSpPr>
          <p:nvPr/>
        </p:nvCxnSpPr>
        <p:spPr>
          <a:xfrm rot="5400000" flipH="1" flipV="1">
            <a:off x="4242450" y="4010176"/>
            <a:ext cx="353181" cy="523514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61DE99-25D3-61E1-E323-84977FFBEE09}"/>
              </a:ext>
            </a:extLst>
          </p:cNvPr>
          <p:cNvSpPr/>
          <p:nvPr/>
        </p:nvSpPr>
        <p:spPr bwMode="auto">
          <a:xfrm>
            <a:off x="4705877" y="4448523"/>
            <a:ext cx="794139" cy="2991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(LNB)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상담신청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30EDA30-3201-A0FB-6365-10B99FED381B}"/>
              </a:ext>
            </a:extLst>
          </p:cNvPr>
          <p:cNvCxnSpPr>
            <a:cxnSpLocks/>
            <a:stCxn id="6" idx="3"/>
            <a:endCxn id="35" idx="1"/>
          </p:cNvCxnSpPr>
          <p:nvPr/>
        </p:nvCxnSpPr>
        <p:spPr>
          <a:xfrm>
            <a:off x="4554352" y="4598089"/>
            <a:ext cx="15152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A18EC66-D474-CE1F-C506-43891AFA3A30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V="1">
            <a:off x="5544188" y="3719303"/>
            <a:ext cx="1326642" cy="37603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F2128B9-17C1-0CBA-EA26-03D54E5CB470}"/>
              </a:ext>
            </a:extLst>
          </p:cNvPr>
          <p:cNvCxnSpPr>
            <a:cxnSpLocks/>
            <a:stCxn id="33" idx="3"/>
            <a:endCxn id="15" idx="0"/>
          </p:cNvCxnSpPr>
          <p:nvPr/>
        </p:nvCxnSpPr>
        <p:spPr>
          <a:xfrm>
            <a:off x="5544188" y="4095342"/>
            <a:ext cx="1841187" cy="44944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1E86BDA-A306-E85C-CA85-75A33D612DD4}"/>
              </a:ext>
            </a:extLst>
          </p:cNvPr>
          <p:cNvSpPr/>
          <p:nvPr/>
        </p:nvSpPr>
        <p:spPr bwMode="auto">
          <a:xfrm>
            <a:off x="6870830" y="3492830"/>
            <a:ext cx="1027394" cy="4529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algn="ctr" defTabSz="914400" eaLnBrk="0" fontAlgn="base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</a:pP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실시간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상담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/>
            </a:r>
            <a:b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</a:b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채팅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, </a:t>
            </a:r>
            <a:r>
              <a:rPr kumimoji="1" lang="ko-KR" altLang="en-US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전화</a:t>
            </a:r>
            <a:r>
              <a:rPr kumimoji="1" lang="en-US" altLang="ko-KR" sz="9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FF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)</a:t>
            </a:r>
            <a:endParaRPr kumimoji="1" lang="ko-KR" altLang="en-US" sz="9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BB9A7D2-CFC3-1784-2F16-009DFA6E8C4D}"/>
              </a:ext>
            </a:extLst>
          </p:cNvPr>
          <p:cNvCxnSpPr>
            <a:cxnSpLocks/>
          </p:cNvCxnSpPr>
          <p:nvPr/>
        </p:nvCxnSpPr>
        <p:spPr>
          <a:xfrm>
            <a:off x="7539446" y="3945776"/>
            <a:ext cx="0" cy="5990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A8BD22F-1670-47E7-8EDB-8CAE643F5DF5}"/>
              </a:ext>
            </a:extLst>
          </p:cNvPr>
          <p:cNvSpPr/>
          <p:nvPr/>
        </p:nvSpPr>
        <p:spPr bwMode="auto">
          <a:xfrm>
            <a:off x="2231299" y="3663545"/>
            <a:ext cx="374183" cy="2419878"/>
          </a:xfrm>
          <a:prstGeom prst="rect">
            <a:avLst/>
          </a:prstGeom>
          <a:solidFill>
            <a:srgbClr val="FFC000"/>
          </a:solidFill>
          <a:ln w="3175">
            <a:solidFill>
              <a:srgbClr val="FFFFFF">
                <a:lumMod val="75000"/>
              </a:srgb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10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To-Be</a:t>
            </a:r>
            <a:endParaRPr kumimoji="1" lang="ko-KR" altLang="en-US" sz="10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1AB91CD-565B-81E2-3A2C-F1FB5B2C4002}"/>
              </a:ext>
            </a:extLst>
          </p:cNvPr>
          <p:cNvCxnSpPr/>
          <p:nvPr/>
        </p:nvCxnSpPr>
        <p:spPr>
          <a:xfrm>
            <a:off x="2192010" y="3429000"/>
            <a:ext cx="91750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34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청약문서</a:t>
            </a:r>
            <a:r>
              <a:rPr lang="ko-KR" altLang="en-US" dirty="0" smtClean="0"/>
              <a:t> 확인 및 보험료 결제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33" name="텍스트 개체 틀 6"/>
          <p:cNvSpPr>
            <a:spLocks noGrp="1"/>
          </p:cNvSpPr>
          <p:nvPr>
            <p:ph type="body" sz="quarter" idx="20"/>
          </p:nvPr>
        </p:nvSpPr>
        <p:spPr>
          <a:xfrm>
            <a:off x="561899" y="1180537"/>
            <a:ext cx="2311928" cy="244751"/>
          </a:xfrm>
        </p:spPr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3.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청약문서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확인 및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보험료결제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0925" y="1570503"/>
            <a:ext cx="2255990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 smtClean="0"/>
              <a:t>①</a:t>
            </a:r>
            <a:r>
              <a:rPr lang="ko-KR" altLang="en-US" dirty="0" err="1" smtClean="0"/>
              <a:t>필수확인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청약문서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②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01417" y="1210986"/>
            <a:ext cx="2060562" cy="719034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※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필수확인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청약문서는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보험료 결제 후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청약문서를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다운로드 하실 수 있습니다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상품안내서는 보험계약자가 가입여부를 결정하기 위해 필요한 가장 기본적인 내용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계약조건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보장내용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해지환급금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등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만을 안내하고 있습니다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상세한 내용은 반드시 </a:t>
            </a:r>
            <a:r>
              <a:rPr lang="ko-KR" altLang="en-US" sz="6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상품설명서</a:t>
            </a:r>
            <a:r>
              <a:rPr lang="ko-KR" altLang="en-US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및 약관을 확인하시기 바랍니다</a:t>
            </a:r>
            <a:r>
              <a:rPr lang="en-US" altLang="ko-KR" sz="6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88254" y="2399281"/>
            <a:ext cx="232538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청약문서확인 및 완전판매모니터링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423742" y="1800544"/>
            <a:ext cx="2349157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현재 질병 상태에 대해 알려주세요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..</a:t>
            </a:r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38333" y="2742272"/>
            <a:ext cx="2149907" cy="275228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49692"/>
              </p:ext>
            </p:extLst>
          </p:nvPr>
        </p:nvGraphicFramePr>
        <p:xfrm>
          <a:off x="601491" y="2888776"/>
          <a:ext cx="2031401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40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필수확인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청약문서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상품설명서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청약서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보험약관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를 확인하셔야 보험료 납부 및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가입완료가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가능합니다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65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세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이상자분은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필수확인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청약문서만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확인하시면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보험료 납부 및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가입완료가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가능합니다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sp>
        <p:nvSpPr>
          <p:cNvPr id="40" name="모서리가 둥근 직사각형 39"/>
          <p:cNvSpPr/>
          <p:nvPr/>
        </p:nvSpPr>
        <p:spPr>
          <a:xfrm>
            <a:off x="646375" y="3949934"/>
            <a:ext cx="1855515" cy="281794"/>
          </a:xfrm>
          <a:prstGeom prst="roundRect">
            <a:avLst>
              <a:gd name="adj" fmla="val 13007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청약서</a:t>
            </a:r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1852293" y="3980031"/>
            <a:ext cx="315738" cy="2215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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46375" y="4294028"/>
            <a:ext cx="1855515" cy="281794"/>
          </a:xfrm>
          <a:prstGeom prst="roundRect">
            <a:avLst>
              <a:gd name="adj" fmla="val 1300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상품설명서</a:t>
            </a:r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46375" y="4635224"/>
            <a:ext cx="1855515" cy="281794"/>
          </a:xfrm>
          <a:prstGeom prst="roundRect">
            <a:avLst>
              <a:gd name="adj" fmla="val 1300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보험약관</a:t>
            </a:r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46375" y="4976420"/>
            <a:ext cx="1855515" cy="281794"/>
          </a:xfrm>
          <a:prstGeom prst="roundRect">
            <a:avLst>
              <a:gd name="adj" fmla="val 13007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완전판매모니터링</a:t>
            </a:r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521196" y="2029777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68985" y="2029777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9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청약서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852" r="2668" b="73863"/>
          <a:stretch/>
        </p:blipFill>
        <p:spPr>
          <a:xfrm>
            <a:off x="198917" y="711464"/>
            <a:ext cx="1892133" cy="51982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t="26205" r="2668" b="50444"/>
          <a:stretch/>
        </p:blipFill>
        <p:spPr>
          <a:xfrm>
            <a:off x="2210597" y="711465"/>
            <a:ext cx="1892133" cy="48010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/>
          <a:srcRect t="49084" r="2668" b="26417"/>
          <a:stretch/>
        </p:blipFill>
        <p:spPr>
          <a:xfrm>
            <a:off x="4222277" y="711464"/>
            <a:ext cx="1892133" cy="503619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2687" t="73566" r="-19" b="1385"/>
          <a:stretch/>
        </p:blipFill>
        <p:spPr>
          <a:xfrm>
            <a:off x="6233957" y="711464"/>
            <a:ext cx="1892133" cy="514997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35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상품설명서</a:t>
            </a:r>
            <a:r>
              <a:rPr lang="en-US" altLang="ko-KR" dirty="0" smtClean="0"/>
              <a:t>_1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3504" b="4961"/>
          <a:stretch/>
        </p:blipFill>
        <p:spPr>
          <a:xfrm>
            <a:off x="181377" y="711464"/>
            <a:ext cx="1944000" cy="405643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6556"/>
          <a:stretch/>
        </p:blipFill>
        <p:spPr>
          <a:xfrm>
            <a:off x="2271434" y="711464"/>
            <a:ext cx="1944000" cy="34844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b="6444"/>
          <a:stretch/>
        </p:blipFill>
        <p:spPr>
          <a:xfrm>
            <a:off x="4462033" y="710041"/>
            <a:ext cx="1944000" cy="34858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880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445" t="90760" b="388"/>
          <a:stretch/>
        </p:blipFill>
        <p:spPr>
          <a:xfrm>
            <a:off x="6573315" y="788615"/>
            <a:ext cx="1944000" cy="55909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상품설명서</a:t>
            </a:r>
            <a:r>
              <a:rPr lang="en-US" altLang="ko-KR" dirty="0" smtClean="0"/>
              <a:t>_2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278" r="2557" b="91469"/>
          <a:stretch/>
        </p:blipFill>
        <p:spPr>
          <a:xfrm>
            <a:off x="379003" y="711464"/>
            <a:ext cx="1944000" cy="52713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rcRect t="8289" r="2557" b="84127"/>
          <a:stretch/>
        </p:blipFill>
        <p:spPr>
          <a:xfrm>
            <a:off x="2438581" y="711464"/>
            <a:ext cx="1944000" cy="485331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16016" r="2557" b="75879"/>
          <a:stretch/>
        </p:blipFill>
        <p:spPr>
          <a:xfrm>
            <a:off x="4498159" y="634313"/>
            <a:ext cx="1944000" cy="519030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4466940" y="5747471"/>
            <a:ext cx="2006437" cy="1543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B752F93-31EB-0742-A461-659AFC7B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/>
          <a:stretch/>
        </p:blipFill>
        <p:spPr>
          <a:xfrm>
            <a:off x="6573315" y="634313"/>
            <a:ext cx="2006437" cy="1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약관보기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t="3948" r="1543"/>
          <a:stretch/>
        </p:blipFill>
        <p:spPr>
          <a:xfrm>
            <a:off x="298994" y="772591"/>
            <a:ext cx="1944000" cy="380005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64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필수확인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청약문서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완전판매모니터링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437825" y="3519620"/>
            <a:ext cx="2209580" cy="626701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가입하신 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&lt;%</a:t>
            </a: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상품명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%&gt;</a:t>
            </a: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의 내용 확인을 위해 몇가지 질문을 드리겠습니다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b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</a:b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보험계약자께서 지금부터 진행하는 내용은 고객님의 권리보호를 위해 저장됩니다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b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</a:b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답변하시는 내용은 향후 민원발생시 중요한 근거자료로 </a:t>
            </a:r>
            <a:r>
              <a:rPr lang="ko-KR" altLang="en-US" sz="600" spc="-5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활용되오니</a:t>
            </a:r>
            <a:r>
              <a:rPr lang="ko-KR" altLang="en-US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이점 참고 하셔서 신중한 답변 부탁드립니다</a:t>
            </a:r>
            <a:r>
              <a:rPr lang="en-US" altLang="ko-KR" sz="6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3439" y="1566420"/>
            <a:ext cx="249355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</a:t>
            </a:r>
            <a:endParaRPr lang="en-US" altLang="ko-KR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3518" y="1792732"/>
            <a:ext cx="2305387" cy="172440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887241"/>
              </p:ext>
            </p:extLst>
          </p:nvPr>
        </p:nvGraphicFramePr>
        <p:xfrm>
          <a:off x="496677" y="1952919"/>
          <a:ext cx="2178310" cy="1352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31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1479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보험계약자께서 가입하신 보험 상품 설명과 이해도 확인을 사유로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완판모니터링을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필수로 확인하고 있습니다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보험계약자께서 상품 내용을 정확히 이해를 하지 못하고 계시는 경우에는 해당 계약은 성립될 수 없습니다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이에 동의하십니까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0445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2556" y="5427410"/>
            <a:ext cx="2184752" cy="38556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92061" y="2187755"/>
            <a:ext cx="2368728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의사결정권자</a:t>
            </a:r>
            <a:endParaRPr lang="en-US" altLang="ko-KR" dirty="0"/>
          </a:p>
        </p:txBody>
      </p:sp>
      <p:sp>
        <p:nvSpPr>
          <p:cNvPr id="35" name="직사각형 34"/>
          <p:cNvSpPr/>
          <p:nvPr/>
        </p:nvSpPr>
        <p:spPr>
          <a:xfrm>
            <a:off x="3819541" y="1891141"/>
            <a:ext cx="1583034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</a:t>
            </a:r>
            <a:r>
              <a:rPr lang="ko-KR" altLang="en-US" sz="1000" dirty="0">
                <a:sym typeface="Wingdings" panose="05000000000000000000" pitchFamily="2" charset="2"/>
              </a:rPr>
              <a:t>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374659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842141" y="2419270"/>
            <a:ext cx="2189980" cy="79481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76028"/>
              </p:ext>
            </p:extLst>
          </p:nvPr>
        </p:nvGraphicFramePr>
        <p:xfrm>
          <a:off x="3905299" y="2565774"/>
          <a:ext cx="2069264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3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34632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박원식님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보험계약자 본인이십니까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802844" y="2460715"/>
            <a:ext cx="248749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기본지키기확인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830324" y="2164101"/>
            <a:ext cx="1662408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</a:t>
            </a:r>
            <a:endParaRPr lang="ko-KR" altLang="en-US" sz="10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852923" y="2692230"/>
            <a:ext cx="2299787" cy="130718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46676"/>
              </p:ext>
            </p:extLst>
          </p:nvPr>
        </p:nvGraphicFramePr>
        <p:xfrm>
          <a:off x="6916080" y="2838734"/>
          <a:ext cx="2173020" cy="97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51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8651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상품설명서의 내용은 충분히 확인 하셨습니까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상기내용이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제대로 이행되지 못한 경우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개월 이내에 계약취소 및 보험료 환불을 요청하실 수 있습니다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682840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580620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6828409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7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필수확인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청약문서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</a:t>
            </a:r>
            <a:r>
              <a:rPr lang="en-US" altLang="ko-KR" dirty="0" smtClean="0"/>
              <a:t> 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완전판매모니터링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374659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2840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580620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6828409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4258" y="2237068"/>
            <a:ext cx="238630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고지의무 관련 유의사항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451738" y="1940454"/>
            <a:ext cx="1594780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</a:t>
            </a:r>
            <a:endParaRPr lang="ko-KR" altLang="en-US" sz="1000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74338" y="2468583"/>
            <a:ext cx="2206230" cy="123775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5835"/>
              </p:ext>
            </p:extLst>
          </p:nvPr>
        </p:nvGraphicFramePr>
        <p:xfrm>
          <a:off x="537494" y="2615087"/>
          <a:ext cx="2084620" cy="97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31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4231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피보험자의 직업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건강상태 등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계약전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알릴의무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사항을 회사에 제대로 알리지 않으셨을 경우 향후 보험금 지급이 제한될 수 있습니다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알릴의무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사항을 정확하게 작성하셨습니까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415221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38744" y="2237069"/>
            <a:ext cx="2523316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필수 </a:t>
            </a:r>
            <a:r>
              <a:rPr lang="ko-KR" altLang="en-US" dirty="0" smtClean="0"/>
              <a:t>안내사항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3766224" y="1940455"/>
            <a:ext cx="1686346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</a:t>
            </a:r>
            <a:endParaRPr lang="ko-KR" altLang="en-US" sz="10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88824" y="2468583"/>
            <a:ext cx="2332902" cy="1047429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85154"/>
              </p:ext>
            </p:extLst>
          </p:nvPr>
        </p:nvGraphicFramePr>
        <p:xfrm>
          <a:off x="3851982" y="2615088"/>
          <a:ext cx="2204308" cy="61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5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102154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보험계약자께서는 가입시 이 상품의 특성에 대해 보장성보험으로 알고 가입 하셨습니까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?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842052" y="2252633"/>
            <a:ext cx="2406862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필수 안내사항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6869532" y="1956019"/>
            <a:ext cx="1608518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</a:t>
            </a:r>
            <a:endParaRPr lang="ko-KR" altLang="en-US" sz="1000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6892131" y="2484148"/>
            <a:ext cx="2225235" cy="102993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473158"/>
              </p:ext>
            </p:extLst>
          </p:nvPr>
        </p:nvGraphicFramePr>
        <p:xfrm>
          <a:off x="6955290" y="2630652"/>
          <a:ext cx="2102576" cy="748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8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128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가입하신 보험의 보장기간은 종신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(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사망시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)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이 아닌 정해진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기간동안만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보장을 받는다는 것을 알고 계십니까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?</a:t>
                      </a:r>
                    </a:p>
                    <a:p>
                      <a:pPr algn="l"/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필수확인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청약문서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</a:t>
            </a:r>
            <a:r>
              <a:rPr lang="en-US" altLang="ko-KR" dirty="0" smtClean="0"/>
              <a:t> 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완전판매모니터링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374659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828409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580620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6828409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5221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15192" y="2252633"/>
            <a:ext cx="242563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필수 안내사항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2672" y="1956019"/>
            <a:ext cx="1621064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</a:t>
            </a:r>
            <a:endParaRPr lang="ko-KR" altLang="en-US" sz="10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5271" y="2484148"/>
            <a:ext cx="2242591" cy="102993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73813"/>
              </p:ext>
            </p:extLst>
          </p:nvPr>
        </p:nvGraphicFramePr>
        <p:xfrm>
          <a:off x="528430" y="2630652"/>
          <a:ext cx="2118976" cy="73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48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948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본 상품은 순수보장형으로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중도해지시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또는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만기시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돌려받는 금액이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없을수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있다는 내용을 확인 하셨습니까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?</a:t>
                      </a:r>
                    </a:p>
                    <a:p>
                      <a:pPr algn="l"/>
                      <a:endParaRPr lang="en-US" altLang="ko-KR" sz="7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46599" y="2252633"/>
            <a:ext cx="242563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필수 안내사항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774079" y="1956019"/>
            <a:ext cx="1621064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796678" y="2484147"/>
            <a:ext cx="2242591" cy="1892953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0073"/>
              </p:ext>
            </p:extLst>
          </p:nvPr>
        </p:nvGraphicFramePr>
        <p:xfrm>
          <a:off x="3859837" y="2630652"/>
          <a:ext cx="2118976" cy="1358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48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948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본 상품은 건강상태에 따라 보험료가 할인되는 보험으로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비흡연체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건강체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슈퍼건강체로 가입하실 경우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가입기준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충족시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)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표준체보다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보험료가 저렴합니다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.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해당 내용을 확인 하셨습니까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?</a:t>
                      </a:r>
                      <a:b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</a:b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/>
                      </a:r>
                      <a:b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</a:b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※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할인금액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및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가입기준은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보험설계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 단계에서 확인이 가능합니다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 smtClean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6828409" y="2252633"/>
            <a:ext cx="242563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청약철회에 관한 사항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855889" y="1956019"/>
            <a:ext cx="1621064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ⓥⓥⓥⓥⓥⓥⓥ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</a:t>
            </a:r>
            <a:endParaRPr lang="ko-KR" altLang="en-US" sz="1000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878488" y="2484148"/>
            <a:ext cx="2242591" cy="2436342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278"/>
              </p:ext>
            </p:extLst>
          </p:nvPr>
        </p:nvGraphicFramePr>
        <p:xfrm>
          <a:off x="6941647" y="2630652"/>
          <a:ext cx="2118976" cy="1601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48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9488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고객님께서는 보험증권을 받은 날부터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15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일 이내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(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청약을 한 날부터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30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일 이내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(65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세 이상 계약자가 전화를 이용하여 계약을 체결한 경우 청약을 한 날부터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45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일 이내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※)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에 한함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)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에 청약을 철회할 수 있으며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이 경우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3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영업일 이내에 보험료를 돌려 드립니다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.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단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진단계약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보험기간이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90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일 이내인 계약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또는 일반금융소비자와 동일한 대우를 요청하지 않은 전문금융소비자가 체결한 계약은 청약을 철회할 수 없습니다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.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이러한 내용을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확인하셨나요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KBFGDisplayM"/>
                        </a:rPr>
                        <a:t>?</a:t>
                      </a:r>
                    </a:p>
                    <a:p>
                      <a:pPr algn="l"/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필수확인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청약문서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</a:t>
            </a:r>
            <a:r>
              <a:rPr lang="en-US" altLang="ko-KR" dirty="0" smtClean="0"/>
              <a:t> 4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ko-KR" altLang="en-US" dirty="0"/>
              <a:t>완전판매모니터링</a:t>
            </a:r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15221" y="1477542"/>
            <a:ext cx="2392943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완전판매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모니터링 정보를 확인해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41490" y="2261620"/>
            <a:ext cx="2416571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보험금 청구권 소멸시효 안내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8971" y="1965006"/>
            <a:ext cx="1615008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ⓥⓥⓥⓥⓥⓥⓥⓥ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endParaRPr lang="ko-KR" altLang="en-US" sz="10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491571" y="2493135"/>
            <a:ext cx="2234212" cy="1551756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27644"/>
              </p:ext>
            </p:extLst>
          </p:nvPr>
        </p:nvGraphicFramePr>
        <p:xfrm>
          <a:off x="554727" y="2639639"/>
          <a:ext cx="2111060" cy="99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53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55530">
                  <a:extLst>
                    <a:ext uri="{9D8B030D-6E8A-4147-A177-3AD203B41FA5}">
                      <a16:colId xmlns:a16="http://schemas.microsoft.com/office/drawing/2014/main" val="3475568562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보험금 청구권 등의 소멸시효는 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년으로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해당 기간이 경과되면 </a:t>
                      </a:r>
                      <a:r>
                        <a:rPr lang="ko-KR" altLang="en-US" sz="800" b="0" dirty="0" err="1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청구권리가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 소멸된다는 점 확인하셨습니까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b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보험금 청구권 등 소멸시효에 관한 자세한 내용은 약관을 참고하여 주시기 바랍니다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/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</a:t>
                      </a: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sym typeface="Wingdings" panose="05000000000000000000" pitchFamily="2" charset="2"/>
                        </a:rPr>
                        <a:t> 예</a:t>
                      </a:r>
                      <a:endParaRPr lang="ko-KR" altLang="en-US" sz="800" b="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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아니오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5334" y="1723226"/>
            <a:ext cx="2188395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완전판매</a:t>
            </a:r>
            <a:r>
              <a:rPr lang="ko-KR" altLang="en-US" dirty="0" smtClean="0"/>
              <a:t> 모니터링 완료</a:t>
            </a:r>
            <a:endParaRPr lang="ko-KR" altLang="en-US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27301"/>
              </p:ext>
            </p:extLst>
          </p:nvPr>
        </p:nvGraphicFramePr>
        <p:xfrm>
          <a:off x="3906450" y="2035998"/>
          <a:ext cx="1911729" cy="59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729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59727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보험계약자께서는 완전판매모니터링 내용에 대하여 자세히 읽어보시고 확인하여 답변하셨음을 확인합니다</a:t>
                      </a:r>
                      <a:r>
                        <a:rPr lang="en-US" altLang="ko-KR" sz="800" b="0" dirty="0" smtClean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en-US" altLang="ko-KR" sz="800" b="0" dirty="0">
                        <a:solidFill>
                          <a:srgbClr val="222222"/>
                        </a:solidFill>
                        <a:effectLst/>
                        <a:latin typeface="KBFGDisplayM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9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신분증 정보확인</a:t>
            </a:r>
            <a:r>
              <a:rPr lang="en-US" altLang="ko-KR" dirty="0" smtClean="0"/>
              <a:t>(AS-IS)_1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 smtClean="0"/>
              <a:t>3.</a:t>
            </a:r>
            <a:r>
              <a:rPr lang="ko-KR" altLang="en-US" sz="900" dirty="0" smtClean="0"/>
              <a:t>청약문서확인 및 </a:t>
            </a:r>
            <a:r>
              <a:rPr lang="ko-KR" altLang="en-US" sz="900" dirty="0" err="1" smtClean="0"/>
              <a:t>보험료결제</a:t>
            </a:r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/>
              <a:t>3.</a:t>
            </a:r>
            <a:r>
              <a:rPr lang="ko-KR" altLang="en-US" sz="900" dirty="0"/>
              <a:t>청약문서확인 및 </a:t>
            </a:r>
            <a:r>
              <a:rPr lang="ko-KR" altLang="en-US" sz="900" dirty="0" err="1"/>
              <a:t>보험료결제</a:t>
            </a:r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1112" y="1561971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3929" y="2314873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423929" y="1792012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8520" y="2833457"/>
            <a:ext cx="2165789" cy="234425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134167"/>
              </p:ext>
            </p:extLst>
          </p:nvPr>
        </p:nvGraphicFramePr>
        <p:xfrm>
          <a:off x="601678" y="2979961"/>
          <a:ext cx="2046407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40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658270" y="3251551"/>
            <a:ext cx="180628" cy="144000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734747" y="3214908"/>
            <a:ext cx="1597222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87098" y="3532236"/>
            <a:ext cx="147225" cy="144975"/>
          </a:xfrm>
          <a:prstGeom prst="rect">
            <a:avLst/>
          </a:prstGeom>
        </p:spPr>
      </p:pic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725632" y="3489667"/>
            <a:ext cx="1606337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87098" y="3806995"/>
            <a:ext cx="147225" cy="144975"/>
          </a:xfrm>
          <a:prstGeom prst="rect">
            <a:avLst/>
          </a:prstGeom>
        </p:spPr>
      </p:pic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725632" y="3764426"/>
            <a:ext cx="1606337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87098" y="4093608"/>
            <a:ext cx="147225" cy="144975"/>
          </a:xfrm>
          <a:prstGeom prst="rect">
            <a:avLst/>
          </a:prstGeom>
        </p:spPr>
      </p:pic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725632" y="4051039"/>
            <a:ext cx="1606337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601679" y="4429972"/>
            <a:ext cx="20273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82447"/>
              </p:ext>
            </p:extLst>
          </p:nvPr>
        </p:nvGraphicFramePr>
        <p:xfrm>
          <a:off x="593894" y="4553076"/>
          <a:ext cx="2046408" cy="44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04">
                  <a:extLst>
                    <a:ext uri="{9D8B030D-6E8A-4147-A177-3AD203B41FA5}">
                      <a16:colId xmlns:a16="http://schemas.microsoft.com/office/drawing/2014/main" val="2069670480"/>
                    </a:ext>
                  </a:extLst>
                </a:gridCol>
                <a:gridCol w="1023204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발급기관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u="sng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용산구청장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700" b="0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700" b="0" u="sng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예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)19790417    .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10" y="4799568"/>
            <a:ext cx="148080" cy="11561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1559" y="1532965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54376" y="2285867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5" name="직사각형 54"/>
          <p:cNvSpPr/>
          <p:nvPr/>
        </p:nvSpPr>
        <p:spPr>
          <a:xfrm>
            <a:off x="3754376" y="1763006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28171" y="2708286"/>
            <a:ext cx="2252015" cy="2741076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66932"/>
              </p:ext>
            </p:extLst>
          </p:nvPr>
        </p:nvGraphicFramePr>
        <p:xfrm>
          <a:off x="3891330" y="2854791"/>
          <a:ext cx="2127880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88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3968814" y="3382895"/>
            <a:ext cx="166925" cy="148820"/>
          </a:xfrm>
          <a:prstGeom prst="rect">
            <a:avLst/>
          </a:prstGeom>
        </p:spPr>
      </p:pic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10473" y="3089738"/>
            <a:ext cx="1660811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03018" y="3364497"/>
            <a:ext cx="1670290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68286" y="3681695"/>
            <a:ext cx="162698" cy="148820"/>
          </a:xfrm>
          <a:prstGeom prst="rect">
            <a:avLst/>
          </a:prstGeom>
        </p:spPr>
      </p:pic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03018" y="3639126"/>
            <a:ext cx="1670290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68286" y="3968438"/>
            <a:ext cx="162698" cy="148820"/>
          </a:xfrm>
          <a:prstGeom prst="rect">
            <a:avLst/>
          </a:prstGeom>
        </p:spPr>
      </p:pic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17964" y="3925869"/>
            <a:ext cx="1670290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3891330" y="4304802"/>
            <a:ext cx="21080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58228"/>
              </p:ext>
            </p:extLst>
          </p:nvPr>
        </p:nvGraphicFramePr>
        <p:xfrm>
          <a:off x="3845098" y="4427906"/>
          <a:ext cx="2230495" cy="971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64">
                  <a:extLst>
                    <a:ext uri="{9D8B030D-6E8A-4147-A177-3AD203B41FA5}">
                      <a16:colId xmlns:a16="http://schemas.microsoft.com/office/drawing/2014/main" val="2069670480"/>
                    </a:ext>
                  </a:extLst>
                </a:gridCol>
                <a:gridCol w="1045531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발급기관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서울지방경찰청장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u="sng" dirty="0" smtClean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ko-KR" altLang="en-US" sz="900" b="0" u="sng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예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)19790417    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면허번호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55569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선택           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V </a:t>
                      </a:r>
                      <a:r>
                        <a:rPr lang="en-US" altLang="ko-KR" sz="900" b="0" u="sng" dirty="0" smtClean="0">
                          <a:solidFill>
                            <a:schemeClr val="bg1"/>
                          </a:solidFill>
                        </a:rPr>
                        <a:t>..</a:t>
                      </a:r>
                      <a:endParaRPr lang="ko-KR" altLang="en-US" sz="900" b="0" u="sng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“-”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없이 숫자만 입력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66211"/>
                  </a:ext>
                </a:extLst>
              </a:tr>
            </a:tbl>
          </a:graphicData>
        </a:graphic>
      </p:graphicFrame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61" y="4674398"/>
            <a:ext cx="153976" cy="11561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68286" y="3129867"/>
            <a:ext cx="162698" cy="1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AFACF341-7EB2-08CB-09F6-BA16D6CC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6" y="5580306"/>
            <a:ext cx="489565" cy="4291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초기메인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537CA97-59EC-7F22-E86A-820D4FE74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185E8F-18C3-DACB-401E-C6D37C08D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KB</a:t>
            </a:r>
            <a:r>
              <a:rPr lang="ko-KR" altLang="en-US" dirty="0" smtClean="0"/>
              <a:t>라이프 </a:t>
            </a:r>
            <a:r>
              <a:rPr lang="ko-KR" altLang="en-US" dirty="0" err="1" smtClean="0"/>
              <a:t>온라인보험</a:t>
            </a:r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697175"/>
              </p:ext>
            </p:extLst>
          </p:nvPr>
        </p:nvGraphicFramePr>
        <p:xfrm>
          <a:off x="9560772" y="1477542"/>
          <a:ext cx="2561319" cy="260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1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1-1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상품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서비스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컨텐츠 탭 제공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1-2 [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화면 최상단으로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1-3 [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상품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상품 탭 영역으로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1-4 [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서비스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서비스 탭 영역으로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1-5 [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컨텐츠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컨텐츠 탭 영역으로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2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2-1 </a:t>
                      </a:r>
                      <a:r>
                        <a:rPr lang="ko-KR" altLang="en-US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온라인보험 전용 공지사항 노출</a:t>
                      </a:r>
                      <a:endParaRPr lang="en-US" altLang="ko-KR" sz="800" baseline="0" dirty="0"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r>
                        <a:rPr lang="en-US" altLang="ko-KR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2-2 </a:t>
                      </a:r>
                      <a:r>
                        <a:rPr lang="ko-KR" altLang="en-US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기간에 따라 화면노출 여부 제어</a:t>
                      </a:r>
                      <a:endParaRPr lang="en-US" altLang="ko-KR" sz="800" baseline="0" dirty="0"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r>
                        <a:rPr lang="en-US" altLang="ko-KR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2-3 </a:t>
                      </a:r>
                      <a:r>
                        <a:rPr lang="ko-KR" altLang="en-US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공지사항 팝업 제공 </a:t>
                      </a:r>
                      <a:r>
                        <a:rPr lang="en-US" altLang="ko-KR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(</a:t>
                      </a:r>
                      <a:r>
                        <a:rPr lang="ko-KR" altLang="en-US" sz="800" baseline="0" dirty="0" err="1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어드민</a:t>
                      </a:r>
                      <a:r>
                        <a:rPr lang="ko-KR" altLang="en-US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연계</a:t>
                      </a:r>
                      <a:r>
                        <a:rPr lang="en-US" altLang="ko-KR" sz="800" baseline="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)</a:t>
                      </a:r>
                      <a:endParaRPr lang="ko-KR" altLang="en-US" sz="800" baseline="0" dirty="0"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3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3-1 [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상품선택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] 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온라인보험 상품 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5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종 </a:t>
                      </a:r>
                      <a:r>
                        <a:rPr lang="ko-KR" altLang="en-US" sz="800" dirty="0" err="1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셀렉트박스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 제공</a:t>
                      </a:r>
                      <a:endParaRPr lang="en-US" altLang="ko-KR" sz="800" dirty="0"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  <a:p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3-2 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dirty="0" err="1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생넌월일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성별 입력 후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, ‘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예상보험료 계산하기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] 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클릭 시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상품소개페이지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보험료 확인 페이지</a:t>
                      </a:r>
                      <a:r>
                        <a:rPr lang="en-US" altLang="ko-KR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)</a:t>
                      </a:r>
                      <a:r>
                        <a:rPr lang="ko-KR" altLang="en-US" sz="800" dirty="0"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로 이동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4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5-1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상품 카테고리 제공 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암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정기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연금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제휴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5-2 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상품 카테고리 클릭 시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해당 카테고리에 해당하는 상품만 노출되도록 제어 요청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예시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1: ‘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전체’ 선택 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전체 상품 노출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예시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2: ‘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암’ 선택 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&gt; </a:t>
                      </a:r>
                      <a:r>
                        <a:rPr lang="ko-KR" altLang="en-US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암 상품만 노출</a:t>
                      </a:r>
                    </a:p>
                  </a:txBody>
                  <a:tcPr marL="72000" marR="72000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268031" y="1526201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0791" y="1550128"/>
            <a:ext cx="548641" cy="16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전체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49432" y="1550128"/>
            <a:ext cx="548641" cy="16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상품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98073" y="1550127"/>
            <a:ext cx="626818" cy="16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>
                <a:solidFill>
                  <a:schemeClr val="tx1"/>
                </a:solidFill>
              </a:rPr>
              <a:t>서비스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07677" y="1550127"/>
            <a:ext cx="609400" cy="16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컨텐츠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87680" y="1793966"/>
            <a:ext cx="4005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00991" y="1966743"/>
            <a:ext cx="1097082" cy="138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chemeClr val="tx1"/>
                </a:solidFill>
              </a:rPr>
              <a:t>라이프아름답게</a:t>
            </a:r>
            <a:r>
              <a:rPr lang="en-US" altLang="ko-KR" sz="900" b="1" dirty="0" smtClean="0">
                <a:solidFill>
                  <a:schemeClr val="tx1"/>
                </a:solidFill>
              </a:rPr>
              <a:t>~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29">
            <a:extLst>
              <a:ext uri="{FF2B5EF4-FFF2-40B4-BE49-F238E27FC236}">
                <a16:creationId xmlns:a16="http://schemas.microsoft.com/office/drawing/2014/main" id="{0735DB17-A04D-4EA5-AD49-DDD9607433E2}"/>
              </a:ext>
            </a:extLst>
          </p:cNvPr>
          <p:cNvSpPr/>
          <p:nvPr/>
        </p:nvSpPr>
        <p:spPr>
          <a:xfrm>
            <a:off x="470262" y="2269209"/>
            <a:ext cx="2246815" cy="832713"/>
          </a:xfrm>
          <a:prstGeom prst="roundRect">
            <a:avLst>
              <a:gd name="adj" fmla="val 8725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E755E-3296-4973-9CD4-E9485007D4EE}"/>
              </a:ext>
            </a:extLst>
          </p:cNvPr>
          <p:cNvSpPr txBox="1"/>
          <p:nvPr/>
        </p:nvSpPr>
        <p:spPr>
          <a:xfrm>
            <a:off x="564345" y="2381915"/>
            <a:ext cx="1867455" cy="369332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000" spc="0" dirty="0"/>
              <a:t>무</a:t>
            </a:r>
            <a:r>
              <a:rPr lang="en-US" altLang="ko-KR" sz="1000" spc="0" dirty="0"/>
              <a:t>)KB</a:t>
            </a:r>
            <a:r>
              <a:rPr lang="ko-KR" altLang="en-US" sz="1000" spc="0" dirty="0" err="1"/>
              <a:t>하이파이브평생연금보험</a:t>
            </a:r>
            <a:r>
              <a:rPr lang="ko-KR" altLang="en-US" sz="1000" spc="0" dirty="0"/>
              <a:t> 가입 이벤트</a:t>
            </a:r>
            <a:endParaRPr lang="en-US" altLang="ko-KR" sz="1000" spc="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227DE77-6DAE-4C84-9AA9-290F29BBA3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383993" y="2773313"/>
            <a:ext cx="283780" cy="2837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7654726-2B46-414A-9DD0-BAE771EDAD83}"/>
              </a:ext>
            </a:extLst>
          </p:cNvPr>
          <p:cNvSpPr txBox="1"/>
          <p:nvPr/>
        </p:nvSpPr>
        <p:spPr>
          <a:xfrm>
            <a:off x="470262" y="3123371"/>
            <a:ext cx="511679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● ○ ○ ○ ▶</a:t>
            </a:r>
            <a:endParaRPr lang="ko-KR" altLang="en-US" sz="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8AED96-55DC-4F30-8A86-FF620D2C2907}"/>
              </a:ext>
            </a:extLst>
          </p:cNvPr>
          <p:cNvSpPr txBox="1"/>
          <p:nvPr/>
        </p:nvSpPr>
        <p:spPr>
          <a:xfrm>
            <a:off x="395413" y="3297566"/>
            <a:ext cx="2400038" cy="260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0" rIns="0" bIns="0" rtlCol="0" anchor="ctr">
            <a:no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dirty="0"/>
              <a:t>[</a:t>
            </a:r>
            <a:r>
              <a:rPr lang="ko-KR" altLang="en-US" sz="800" dirty="0"/>
              <a:t>공지</a:t>
            </a:r>
            <a:r>
              <a:rPr lang="en-US" altLang="ko-KR" sz="800" dirty="0"/>
              <a:t>] </a:t>
            </a:r>
            <a:r>
              <a:rPr lang="ko-KR" altLang="en-US" sz="800" dirty="0"/>
              <a:t>온라인보험가입 개편 안내</a:t>
            </a:r>
            <a:endParaRPr lang="en-US" altLang="ko-KR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78B391-0649-418C-A2E5-1B009AED01FB}"/>
              </a:ext>
            </a:extLst>
          </p:cNvPr>
          <p:cNvSpPr txBox="1"/>
          <p:nvPr/>
        </p:nvSpPr>
        <p:spPr>
          <a:xfrm>
            <a:off x="594364" y="3664548"/>
            <a:ext cx="1953649" cy="31598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/>
              <a:t>KBLife</a:t>
            </a:r>
            <a:r>
              <a:rPr lang="en-US" altLang="ko-KR" dirty="0"/>
              <a:t> for You~ </a:t>
            </a:r>
            <a:br>
              <a:rPr lang="en-US" altLang="ko-KR" dirty="0"/>
            </a:br>
            <a:r>
              <a:rPr lang="ko-KR" altLang="en-US" dirty="0"/>
              <a:t>보험료를 </a:t>
            </a:r>
            <a:r>
              <a:rPr lang="ko-KR" altLang="en-US" b="0" dirty="0"/>
              <a:t>알아보세요</a:t>
            </a:r>
          </a:p>
        </p:txBody>
      </p:sp>
      <p:sp>
        <p:nvSpPr>
          <p:cNvPr id="44" name="모서리가 둥근 직사각형 130">
            <a:extLst>
              <a:ext uri="{FF2B5EF4-FFF2-40B4-BE49-F238E27FC236}">
                <a16:creationId xmlns:a16="http://schemas.microsoft.com/office/drawing/2014/main" id="{BF4765B5-6BBC-4AF0-99B2-1934EA831A16}"/>
              </a:ext>
            </a:extLst>
          </p:cNvPr>
          <p:cNvSpPr/>
          <p:nvPr/>
        </p:nvSpPr>
        <p:spPr>
          <a:xfrm>
            <a:off x="600203" y="5309445"/>
            <a:ext cx="2003548" cy="31629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 계산하기</a:t>
            </a:r>
          </a:p>
        </p:txBody>
      </p:sp>
      <p:sp>
        <p:nvSpPr>
          <p:cNvPr id="45" name="모서리가 둥근 직사각형 649">
            <a:extLst>
              <a:ext uri="{FF2B5EF4-FFF2-40B4-BE49-F238E27FC236}">
                <a16:creationId xmlns:a16="http://schemas.microsoft.com/office/drawing/2014/main" id="{7F797A1A-C656-4AA5-A275-03131C496419}"/>
              </a:ext>
            </a:extLst>
          </p:cNvPr>
          <p:cNvSpPr/>
          <p:nvPr/>
        </p:nvSpPr>
        <p:spPr>
          <a:xfrm>
            <a:off x="470262" y="4121861"/>
            <a:ext cx="2246815" cy="1018451"/>
          </a:xfrm>
          <a:prstGeom prst="roundRect">
            <a:avLst>
              <a:gd name="adj" fmla="val 4801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D6B34FED-8B53-4879-BB29-A9E6040DFC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0378" y="4195997"/>
          <a:ext cx="2022671" cy="3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267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90903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>
                          <a:solidFill>
                            <a:schemeClr val="tx1"/>
                          </a:solidFill>
                          <a:latin typeface="+mn-ea"/>
                        </a:rPr>
                        <a:t>상품 선택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052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KB</a:t>
                      </a:r>
                      <a:r>
                        <a:rPr lang="ko-KR" altLang="en-US" sz="7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착한정기보험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II                 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▼</a:t>
                      </a:r>
                      <a:endParaRPr lang="ko-KR" altLang="en-US" sz="7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47" name="모서리가 둥근 직사각형 41">
            <a:extLst>
              <a:ext uri="{FF2B5EF4-FFF2-40B4-BE49-F238E27FC236}">
                <a16:creationId xmlns:a16="http://schemas.microsoft.com/office/drawing/2014/main" id="{8DB4BB62-083A-4314-9B42-0F7AAA4C992D}"/>
              </a:ext>
            </a:extLst>
          </p:cNvPr>
          <p:cNvSpPr/>
          <p:nvPr/>
        </p:nvSpPr>
        <p:spPr>
          <a:xfrm>
            <a:off x="1820393" y="3671536"/>
            <a:ext cx="805471" cy="292900"/>
          </a:xfrm>
          <a:prstGeom prst="roundRect">
            <a:avLst>
              <a:gd name="adj" fmla="val 9883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최근 </a:t>
            </a:r>
            <a:r>
              <a:rPr lang="ko-KR" altLang="en-US" sz="800" dirty="0" err="1" smtClean="0">
                <a:solidFill>
                  <a:schemeClr val="tx1"/>
                </a:solidFill>
                <a:latin typeface="+mn-ea"/>
              </a:rPr>
              <a:t>설계이력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1C0F88EE-522D-40B2-9C7F-AFA5FED342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7890" y="4651132"/>
          <a:ext cx="1965420" cy="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420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03756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생년월일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534662"/>
                  </a:ext>
                </a:extLst>
              </a:tr>
              <a:tr h="12120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YYYYMMDD</a:t>
                      </a:r>
                      <a:endParaRPr lang="ko-KR" altLang="en-US" sz="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51" name="모서리가 둥근 직사각형 254">
            <a:extLst>
              <a:ext uri="{FF2B5EF4-FFF2-40B4-BE49-F238E27FC236}">
                <a16:creationId xmlns:a16="http://schemas.microsoft.com/office/drawing/2014/main" id="{BD324AF1-0A08-4523-876F-F0C5648DBE83}"/>
              </a:ext>
            </a:extLst>
          </p:cNvPr>
          <p:cNvSpPr/>
          <p:nvPr/>
        </p:nvSpPr>
        <p:spPr>
          <a:xfrm>
            <a:off x="2079005" y="4684404"/>
            <a:ext cx="524746" cy="214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6D1283B-D505-4D94-91D5-1BDB618CDFF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162165" y="4699640"/>
            <a:ext cx="185783" cy="185783"/>
          </a:xfrm>
          <a:prstGeom prst="rect">
            <a:avLst/>
          </a:prstGeom>
        </p:spPr>
      </p:pic>
      <p:sp>
        <p:nvSpPr>
          <p:cNvPr id="53" name="모서리가 둥근 직사각형 256">
            <a:extLst>
              <a:ext uri="{FF2B5EF4-FFF2-40B4-BE49-F238E27FC236}">
                <a16:creationId xmlns:a16="http://schemas.microsoft.com/office/drawing/2014/main" id="{CC8ADB72-D01E-4C66-BC60-A407CF2F1BCB}"/>
              </a:ext>
            </a:extLst>
          </p:cNvPr>
          <p:cNvSpPr/>
          <p:nvPr/>
        </p:nvSpPr>
        <p:spPr>
          <a:xfrm>
            <a:off x="1436657" y="4676576"/>
            <a:ext cx="524746" cy="2147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2D17E26-DC9F-47EE-B97F-ECA12D55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55" y="4695382"/>
            <a:ext cx="185783" cy="185783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550379" y="4891308"/>
            <a:ext cx="840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550379" y="4509131"/>
            <a:ext cx="1827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115">
            <a:extLst>
              <a:ext uri="{FF2B5EF4-FFF2-40B4-BE49-F238E27FC236}">
                <a16:creationId xmlns:a16="http://schemas.microsoft.com/office/drawing/2014/main" id="{3006E8C5-F696-4839-ACFD-7E0928D25B85}"/>
              </a:ext>
            </a:extLst>
          </p:cNvPr>
          <p:cNvSpPr/>
          <p:nvPr/>
        </p:nvSpPr>
        <p:spPr>
          <a:xfrm>
            <a:off x="4425564" y="1170059"/>
            <a:ext cx="368718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암</a:t>
            </a:r>
          </a:p>
        </p:txBody>
      </p:sp>
      <p:sp>
        <p:nvSpPr>
          <p:cNvPr id="63" name="모서리가 둥근 직사각형 116">
            <a:extLst>
              <a:ext uri="{FF2B5EF4-FFF2-40B4-BE49-F238E27FC236}">
                <a16:creationId xmlns:a16="http://schemas.microsoft.com/office/drawing/2014/main" id="{2502EC85-4F89-4037-82C2-177E3D3BD594}"/>
              </a:ext>
            </a:extLst>
          </p:cNvPr>
          <p:cNvSpPr/>
          <p:nvPr/>
        </p:nvSpPr>
        <p:spPr>
          <a:xfrm>
            <a:off x="4805241" y="1170059"/>
            <a:ext cx="368718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정기</a:t>
            </a:r>
          </a:p>
        </p:txBody>
      </p:sp>
      <p:sp>
        <p:nvSpPr>
          <p:cNvPr id="64" name="모서리가 둥근 직사각형 117">
            <a:extLst>
              <a:ext uri="{FF2B5EF4-FFF2-40B4-BE49-F238E27FC236}">
                <a16:creationId xmlns:a16="http://schemas.microsoft.com/office/drawing/2014/main" id="{40F6E5F8-60F0-4A20-842B-147056AAFFED}"/>
              </a:ext>
            </a:extLst>
          </p:cNvPr>
          <p:cNvSpPr/>
          <p:nvPr/>
        </p:nvSpPr>
        <p:spPr>
          <a:xfrm>
            <a:off x="5184918" y="1170059"/>
            <a:ext cx="368718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연금</a:t>
            </a:r>
          </a:p>
        </p:txBody>
      </p:sp>
      <p:sp>
        <p:nvSpPr>
          <p:cNvPr id="65" name="모서리가 둥근 직사각형 118">
            <a:extLst>
              <a:ext uri="{FF2B5EF4-FFF2-40B4-BE49-F238E27FC236}">
                <a16:creationId xmlns:a16="http://schemas.microsoft.com/office/drawing/2014/main" id="{B24A7573-E1D5-48D1-A707-2AD53652A82B}"/>
              </a:ext>
            </a:extLst>
          </p:cNvPr>
          <p:cNvSpPr/>
          <p:nvPr/>
        </p:nvSpPr>
        <p:spPr>
          <a:xfrm>
            <a:off x="5564595" y="1170059"/>
            <a:ext cx="368718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제휴</a:t>
            </a:r>
          </a:p>
        </p:txBody>
      </p:sp>
      <p:sp>
        <p:nvSpPr>
          <p:cNvPr id="66" name="모서리가 둥근 직사각형 115">
            <a:extLst>
              <a:ext uri="{FF2B5EF4-FFF2-40B4-BE49-F238E27FC236}">
                <a16:creationId xmlns:a16="http://schemas.microsoft.com/office/drawing/2014/main" id="{86C27AC7-4587-D8A2-654C-2A36DD0DF83A}"/>
              </a:ext>
            </a:extLst>
          </p:cNvPr>
          <p:cNvSpPr/>
          <p:nvPr/>
        </p:nvSpPr>
        <p:spPr>
          <a:xfrm>
            <a:off x="4045887" y="1170059"/>
            <a:ext cx="368718" cy="216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700" spc="-70" dirty="0">
                <a:solidFill>
                  <a:schemeClr val="bg1"/>
                </a:solidFill>
                <a:latin typeface="+mn-ea"/>
              </a:rPr>
              <a:t>전체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962C5AA-E293-4EFB-A14B-4BE3F3AC4A24}"/>
              </a:ext>
            </a:extLst>
          </p:cNvPr>
          <p:cNvCxnSpPr/>
          <p:nvPr/>
        </p:nvCxnSpPr>
        <p:spPr>
          <a:xfrm>
            <a:off x="4060737" y="1512860"/>
            <a:ext cx="2695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모서리가 둥근 직사각형 8">
            <a:extLst>
              <a:ext uri="{FF2B5EF4-FFF2-40B4-BE49-F238E27FC236}">
                <a16:creationId xmlns:a16="http://schemas.microsoft.com/office/drawing/2014/main" id="{CC7590EF-2EDE-44B1-BE2C-1F3CCEFE9B7C}"/>
              </a:ext>
            </a:extLst>
          </p:cNvPr>
          <p:cNvSpPr/>
          <p:nvPr/>
        </p:nvSpPr>
        <p:spPr>
          <a:xfrm>
            <a:off x="3936976" y="2253696"/>
            <a:ext cx="2060276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AA9B70-AA1E-4309-BA1D-4AE19B6260AE}"/>
              </a:ext>
            </a:extLst>
          </p:cNvPr>
          <p:cNvSpPr txBox="1"/>
          <p:nvPr/>
        </p:nvSpPr>
        <p:spPr>
          <a:xfrm>
            <a:off x="4323880" y="2380018"/>
            <a:ext cx="140058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/>
              <a:t>여성 </a:t>
            </a:r>
            <a:r>
              <a:rPr lang="ko-KR" altLang="en-US" sz="700" spc="-70" dirty="0" err="1"/>
              <a:t>암보험</a:t>
            </a:r>
            <a:endParaRPr lang="en-US" altLang="ko-KR" sz="700" spc="-7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C76C1F1-B314-4644-8336-B85264ECD001}"/>
              </a:ext>
            </a:extLst>
          </p:cNvPr>
          <p:cNvSpPr txBox="1"/>
          <p:nvPr/>
        </p:nvSpPr>
        <p:spPr>
          <a:xfrm>
            <a:off x="3960350" y="2616164"/>
            <a:ext cx="1833538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>
                <a:solidFill>
                  <a:schemeClr val="tx1"/>
                </a:solidFill>
              </a:rPr>
              <a:t>해약환급금</a:t>
            </a:r>
            <a:r>
              <a:rPr lang="ko-KR" altLang="en-US" sz="700" b="0" spc="-70" dirty="0">
                <a:solidFill>
                  <a:schemeClr val="tx1"/>
                </a:solidFill>
              </a:rPr>
              <a:t> 없이 </a:t>
            </a:r>
            <a:r>
              <a:rPr lang="ko-KR" altLang="en-US" sz="700" b="0" spc="-70" dirty="0" err="1">
                <a:solidFill>
                  <a:schemeClr val="tx1"/>
                </a:solidFill>
              </a:rPr>
              <a:t>실속있고</a:t>
            </a:r>
            <a:r>
              <a:rPr lang="ko-KR" altLang="en-US" sz="700" b="0" spc="-70" dirty="0">
                <a:solidFill>
                  <a:schemeClr val="tx1"/>
                </a:solidFill>
              </a:rPr>
              <a:t> 저렴하게</a:t>
            </a:r>
            <a:r>
              <a:rPr lang="en-US" altLang="ko-KR" sz="700" b="0" spc="-70" dirty="0">
                <a:solidFill>
                  <a:schemeClr val="tx1"/>
                </a:solidFill>
              </a:rPr>
              <a:t>~</a:t>
            </a:r>
          </a:p>
        </p:txBody>
      </p:sp>
      <p:pic>
        <p:nvPicPr>
          <p:cNvPr id="73" name="그래픽 47" descr="아래쪽 캐럿 윤곽선">
            <a:extLst>
              <a:ext uri="{FF2B5EF4-FFF2-40B4-BE49-F238E27FC236}">
                <a16:creationId xmlns:a16="http://schemas.microsoft.com/office/drawing/2014/main" id="{73E1D00D-DCB3-45A5-B36A-9FB528A887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5720533" y="2359456"/>
            <a:ext cx="160072" cy="193421"/>
          </a:xfrm>
          <a:prstGeom prst="rect">
            <a:avLst/>
          </a:prstGeom>
          <a:noFill/>
        </p:spPr>
      </p:pic>
      <p:sp>
        <p:nvSpPr>
          <p:cNvPr id="74" name="모서리가 둥근 직사각형 12">
            <a:extLst>
              <a:ext uri="{FF2B5EF4-FFF2-40B4-BE49-F238E27FC236}">
                <a16:creationId xmlns:a16="http://schemas.microsoft.com/office/drawing/2014/main" id="{0CABC81A-8817-405F-B6A2-1E88FE961EEE}"/>
              </a:ext>
            </a:extLst>
          </p:cNvPr>
          <p:cNvSpPr/>
          <p:nvPr/>
        </p:nvSpPr>
        <p:spPr>
          <a:xfrm>
            <a:off x="4034670" y="2373236"/>
            <a:ext cx="258836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실속</a:t>
            </a:r>
          </a:p>
        </p:txBody>
      </p:sp>
      <p:sp>
        <p:nvSpPr>
          <p:cNvPr id="75" name="모서리가 둥근 직사각형 18">
            <a:extLst>
              <a:ext uri="{FF2B5EF4-FFF2-40B4-BE49-F238E27FC236}">
                <a16:creationId xmlns:a16="http://schemas.microsoft.com/office/drawing/2014/main" id="{B8CA8B5C-C452-4D3E-B187-D168861A5245}"/>
              </a:ext>
            </a:extLst>
          </p:cNvPr>
          <p:cNvSpPr/>
          <p:nvPr/>
        </p:nvSpPr>
        <p:spPr>
          <a:xfrm>
            <a:off x="3936976" y="1607293"/>
            <a:ext cx="2060276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352F02-9E65-4779-ABF1-EB594AB67775}"/>
              </a:ext>
            </a:extLst>
          </p:cNvPr>
          <p:cNvSpPr txBox="1"/>
          <p:nvPr/>
        </p:nvSpPr>
        <p:spPr>
          <a:xfrm>
            <a:off x="4306463" y="1733615"/>
            <a:ext cx="140058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/>
              <a:t>착한</a:t>
            </a:r>
            <a:r>
              <a:rPr lang="en-US" altLang="ko-KR" sz="700" spc="-70" dirty="0"/>
              <a:t> </a:t>
            </a:r>
            <a:r>
              <a:rPr lang="ko-KR" altLang="en-US" sz="700" spc="-70" dirty="0"/>
              <a:t>암보험</a:t>
            </a:r>
            <a:endParaRPr lang="en-US" altLang="ko-KR" sz="700" spc="-7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DF70B7-878F-4DB5-973D-80391C353570}"/>
              </a:ext>
            </a:extLst>
          </p:cNvPr>
          <p:cNvSpPr txBox="1"/>
          <p:nvPr/>
        </p:nvSpPr>
        <p:spPr>
          <a:xfrm>
            <a:off x="3960350" y="1969761"/>
            <a:ext cx="1981454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700" b="0" spc="-70" dirty="0">
                <a:solidFill>
                  <a:schemeClr val="tx1"/>
                </a:solidFill>
              </a:rPr>
              <a:t>100</a:t>
            </a:r>
            <a:r>
              <a:rPr lang="ko-KR" altLang="en-US" sz="700" b="0" spc="-70" dirty="0">
                <a:solidFill>
                  <a:schemeClr val="tx1"/>
                </a:solidFill>
              </a:rPr>
              <a:t>세까지</a:t>
            </a:r>
            <a:r>
              <a:rPr lang="en-US" altLang="ko-KR" sz="700" b="0" spc="-70" dirty="0">
                <a:solidFill>
                  <a:schemeClr val="tx1"/>
                </a:solidFill>
              </a:rPr>
              <a:t>, </a:t>
            </a:r>
            <a:r>
              <a:rPr lang="ko-KR" altLang="en-US" sz="700" b="0" spc="-70" dirty="0">
                <a:solidFill>
                  <a:schemeClr val="tx1"/>
                </a:solidFill>
              </a:rPr>
              <a:t>진단확정시 </a:t>
            </a:r>
            <a:r>
              <a:rPr lang="ko-KR" altLang="en-US" sz="700" b="0" spc="-70" dirty="0" err="1">
                <a:solidFill>
                  <a:schemeClr val="tx1"/>
                </a:solidFill>
              </a:rPr>
              <a:t>보헙료</a:t>
            </a:r>
            <a:r>
              <a:rPr lang="ko-KR" altLang="en-US" sz="700" b="0" spc="-70" dirty="0">
                <a:solidFill>
                  <a:schemeClr val="tx1"/>
                </a:solidFill>
              </a:rPr>
              <a:t> 납입 면제</a:t>
            </a:r>
            <a:endParaRPr lang="en-US" altLang="ko-KR" sz="700" b="0" spc="-70" dirty="0">
              <a:solidFill>
                <a:schemeClr val="tx1"/>
              </a:solidFill>
            </a:endParaRPr>
          </a:p>
        </p:txBody>
      </p:sp>
      <p:pic>
        <p:nvPicPr>
          <p:cNvPr id="78" name="그래픽 47" descr="아래쪽 캐럿 윤곽선">
            <a:extLst>
              <a:ext uri="{FF2B5EF4-FFF2-40B4-BE49-F238E27FC236}">
                <a16:creationId xmlns:a16="http://schemas.microsoft.com/office/drawing/2014/main" id="{DD6DE41E-5C8B-418D-B2A4-D91184607F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5720533" y="1713053"/>
            <a:ext cx="160072" cy="193421"/>
          </a:xfrm>
          <a:prstGeom prst="rect">
            <a:avLst/>
          </a:prstGeom>
          <a:noFill/>
        </p:spPr>
      </p:pic>
      <p:sp>
        <p:nvSpPr>
          <p:cNvPr id="79" name="모서리가 둥근 직사각형 22">
            <a:extLst>
              <a:ext uri="{FF2B5EF4-FFF2-40B4-BE49-F238E27FC236}">
                <a16:creationId xmlns:a16="http://schemas.microsoft.com/office/drawing/2014/main" id="{1C38F02F-75C9-44E0-9210-4BD03F7C80FF}"/>
              </a:ext>
            </a:extLst>
          </p:cNvPr>
          <p:cNvSpPr/>
          <p:nvPr/>
        </p:nvSpPr>
        <p:spPr>
          <a:xfrm>
            <a:off x="4034670" y="1726833"/>
            <a:ext cx="258836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기본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76A8035-777F-4169-BAA8-EA6CF84E12CF}"/>
              </a:ext>
            </a:extLst>
          </p:cNvPr>
          <p:cNvSpPr/>
          <p:nvPr/>
        </p:nvSpPr>
        <p:spPr>
          <a:xfrm>
            <a:off x="3848147" y="2930822"/>
            <a:ext cx="4953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정기</a:t>
            </a:r>
            <a:endParaRPr lang="en-US" altLang="ko-KR" sz="900" b="1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9AC622D-9DF1-473C-84B3-CD9166F21089}"/>
              </a:ext>
            </a:extLst>
          </p:cNvPr>
          <p:cNvCxnSpPr/>
          <p:nvPr/>
        </p:nvCxnSpPr>
        <p:spPr>
          <a:xfrm>
            <a:off x="3939218" y="3161654"/>
            <a:ext cx="3213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13">
            <a:extLst>
              <a:ext uri="{FF2B5EF4-FFF2-40B4-BE49-F238E27FC236}">
                <a16:creationId xmlns:a16="http://schemas.microsoft.com/office/drawing/2014/main" id="{B43027C9-B34D-4B6C-A24F-D7763EB422FA}"/>
              </a:ext>
            </a:extLst>
          </p:cNvPr>
          <p:cNvSpPr/>
          <p:nvPr/>
        </p:nvSpPr>
        <p:spPr>
          <a:xfrm>
            <a:off x="3938062" y="3270916"/>
            <a:ext cx="2060276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E58E67-D721-4FF1-90FA-3D04FB117E4E}"/>
              </a:ext>
            </a:extLst>
          </p:cNvPr>
          <p:cNvSpPr txBox="1"/>
          <p:nvPr/>
        </p:nvSpPr>
        <p:spPr>
          <a:xfrm>
            <a:off x="4307549" y="3397238"/>
            <a:ext cx="140058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 err="1"/>
              <a:t>착한정기보험</a:t>
            </a:r>
            <a:endParaRPr lang="en-US" altLang="ko-KR" sz="700" spc="-7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94C2A1-1CAD-4F21-9FC9-7A0EBBB4045B}"/>
              </a:ext>
            </a:extLst>
          </p:cNvPr>
          <p:cNvSpPr txBox="1"/>
          <p:nvPr/>
        </p:nvSpPr>
        <p:spPr>
          <a:xfrm>
            <a:off x="3961436" y="3633384"/>
            <a:ext cx="166423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>
                <a:solidFill>
                  <a:schemeClr val="tx1"/>
                </a:solidFill>
              </a:rPr>
              <a:t>건강할수록 최대 </a:t>
            </a:r>
            <a:r>
              <a:rPr lang="en-US" altLang="ko-KR" sz="700" b="0" spc="-70" dirty="0">
                <a:solidFill>
                  <a:schemeClr val="tx1"/>
                </a:solidFill>
              </a:rPr>
              <a:t>25% </a:t>
            </a:r>
            <a:r>
              <a:rPr lang="ko-KR" altLang="en-US" sz="700" b="0" spc="-70" dirty="0">
                <a:solidFill>
                  <a:schemeClr val="tx1"/>
                </a:solidFill>
              </a:rPr>
              <a:t>할인</a:t>
            </a:r>
            <a:endParaRPr lang="en-US" altLang="ko-KR" sz="700" b="0" spc="-70" dirty="0">
              <a:solidFill>
                <a:schemeClr val="tx1"/>
              </a:solidFill>
            </a:endParaRPr>
          </a:p>
        </p:txBody>
      </p:sp>
      <p:pic>
        <p:nvPicPr>
          <p:cNvPr id="85" name="그래픽 47" descr="아래쪽 캐럿 윤곽선">
            <a:extLst>
              <a:ext uri="{FF2B5EF4-FFF2-40B4-BE49-F238E27FC236}">
                <a16:creationId xmlns:a16="http://schemas.microsoft.com/office/drawing/2014/main" id="{F729A3CD-7F70-43F9-810D-3E6D663E16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5721619" y="3376676"/>
            <a:ext cx="160072" cy="193421"/>
          </a:xfrm>
          <a:prstGeom prst="rect">
            <a:avLst/>
          </a:prstGeom>
          <a:noFill/>
        </p:spPr>
      </p:pic>
      <p:sp>
        <p:nvSpPr>
          <p:cNvPr id="86" name="모서리가 둥근 직사각형 17">
            <a:extLst>
              <a:ext uri="{FF2B5EF4-FFF2-40B4-BE49-F238E27FC236}">
                <a16:creationId xmlns:a16="http://schemas.microsoft.com/office/drawing/2014/main" id="{A877B95B-8A3A-4EFE-B29E-EF35660C2D9C}"/>
              </a:ext>
            </a:extLst>
          </p:cNvPr>
          <p:cNvSpPr/>
          <p:nvPr/>
        </p:nvSpPr>
        <p:spPr>
          <a:xfrm>
            <a:off x="4035756" y="3390456"/>
            <a:ext cx="258836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할인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19C73CA-EE86-4BD1-B7D7-991BB9D21894}"/>
              </a:ext>
            </a:extLst>
          </p:cNvPr>
          <p:cNvSpPr/>
          <p:nvPr/>
        </p:nvSpPr>
        <p:spPr>
          <a:xfrm>
            <a:off x="3848147" y="3984748"/>
            <a:ext cx="49539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연금</a:t>
            </a:r>
            <a:endParaRPr lang="en-US" altLang="ko-KR" sz="900" b="1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92B17FC-91E1-47B4-842D-4FF6C936AE6F}"/>
              </a:ext>
            </a:extLst>
          </p:cNvPr>
          <p:cNvCxnSpPr/>
          <p:nvPr/>
        </p:nvCxnSpPr>
        <p:spPr>
          <a:xfrm>
            <a:off x="3939218" y="4215580"/>
            <a:ext cx="3213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24">
            <a:extLst>
              <a:ext uri="{FF2B5EF4-FFF2-40B4-BE49-F238E27FC236}">
                <a16:creationId xmlns:a16="http://schemas.microsoft.com/office/drawing/2014/main" id="{D25DCA25-DB05-40F7-A115-4F0228A52096}"/>
              </a:ext>
            </a:extLst>
          </p:cNvPr>
          <p:cNvSpPr/>
          <p:nvPr/>
        </p:nvSpPr>
        <p:spPr>
          <a:xfrm>
            <a:off x="3946224" y="4323217"/>
            <a:ext cx="2060276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F7A779E-7BF0-44F1-BE13-6F22CAF7B94C}"/>
              </a:ext>
            </a:extLst>
          </p:cNvPr>
          <p:cNvSpPr txBox="1"/>
          <p:nvPr/>
        </p:nvSpPr>
        <p:spPr>
          <a:xfrm>
            <a:off x="4315711" y="4449539"/>
            <a:ext cx="140058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 err="1"/>
              <a:t>계획이다있는</a:t>
            </a:r>
            <a:r>
              <a:rPr lang="ko-KR" altLang="en-US" sz="700" spc="-70" dirty="0"/>
              <a:t> 연금보험</a:t>
            </a:r>
            <a:endParaRPr lang="en-US" altLang="ko-KR" sz="700" spc="-7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3E8320-2809-417E-AFBB-FAFA2E492B1C}"/>
              </a:ext>
            </a:extLst>
          </p:cNvPr>
          <p:cNvSpPr txBox="1"/>
          <p:nvPr/>
        </p:nvSpPr>
        <p:spPr>
          <a:xfrm>
            <a:off x="3969598" y="4685685"/>
            <a:ext cx="166423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>
                <a:solidFill>
                  <a:schemeClr val="tx1"/>
                </a:solidFill>
              </a:rPr>
              <a:t>최저보증이율 보장</a:t>
            </a:r>
            <a:r>
              <a:rPr lang="en-US" altLang="ko-KR" sz="700" b="0" spc="-70" dirty="0">
                <a:solidFill>
                  <a:schemeClr val="tx1"/>
                </a:solidFill>
              </a:rPr>
              <a:t>, </a:t>
            </a:r>
            <a:r>
              <a:rPr lang="ko-KR" altLang="en-US" sz="700" b="0" spc="-70" dirty="0">
                <a:solidFill>
                  <a:schemeClr val="tx1"/>
                </a:solidFill>
              </a:rPr>
              <a:t>비과세 혜택</a:t>
            </a:r>
            <a:endParaRPr lang="en-US" altLang="ko-KR" sz="700" b="0" spc="-70" dirty="0">
              <a:solidFill>
                <a:schemeClr val="tx1"/>
              </a:solidFill>
            </a:endParaRPr>
          </a:p>
        </p:txBody>
      </p:sp>
      <p:pic>
        <p:nvPicPr>
          <p:cNvPr id="92" name="그래픽 47" descr="아래쪽 캐럿 윤곽선">
            <a:extLst>
              <a:ext uri="{FF2B5EF4-FFF2-40B4-BE49-F238E27FC236}">
                <a16:creationId xmlns:a16="http://schemas.microsoft.com/office/drawing/2014/main" id="{054B9C96-1D22-4B5A-89A9-ED12DBD258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5729781" y="4428977"/>
            <a:ext cx="160072" cy="193421"/>
          </a:xfrm>
          <a:prstGeom prst="rect">
            <a:avLst/>
          </a:prstGeom>
          <a:noFill/>
        </p:spPr>
      </p:pic>
      <p:sp>
        <p:nvSpPr>
          <p:cNvPr id="93" name="모서리가 둥근 직사각형 28">
            <a:extLst>
              <a:ext uri="{FF2B5EF4-FFF2-40B4-BE49-F238E27FC236}">
                <a16:creationId xmlns:a16="http://schemas.microsoft.com/office/drawing/2014/main" id="{4FC9B8D4-0BD6-4A85-A626-5C28A803DA13}"/>
              </a:ext>
            </a:extLst>
          </p:cNvPr>
          <p:cNvSpPr/>
          <p:nvPr/>
        </p:nvSpPr>
        <p:spPr>
          <a:xfrm>
            <a:off x="4043918" y="4442757"/>
            <a:ext cx="258836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기본</a:t>
            </a:r>
          </a:p>
        </p:txBody>
      </p:sp>
      <p:sp>
        <p:nvSpPr>
          <p:cNvPr id="94" name="모서리가 둥근 직사각형 58">
            <a:extLst>
              <a:ext uri="{FF2B5EF4-FFF2-40B4-BE49-F238E27FC236}">
                <a16:creationId xmlns:a16="http://schemas.microsoft.com/office/drawing/2014/main" id="{24CEF418-4F6C-4623-BB95-C40282F0D272}"/>
              </a:ext>
            </a:extLst>
          </p:cNvPr>
          <p:cNvSpPr/>
          <p:nvPr/>
        </p:nvSpPr>
        <p:spPr>
          <a:xfrm>
            <a:off x="3939243" y="4976586"/>
            <a:ext cx="2060276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9D5480A-2562-424E-8FE5-011EC84B5F04}"/>
              </a:ext>
            </a:extLst>
          </p:cNvPr>
          <p:cNvSpPr txBox="1"/>
          <p:nvPr/>
        </p:nvSpPr>
        <p:spPr>
          <a:xfrm>
            <a:off x="4300024" y="5102908"/>
            <a:ext cx="140058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 err="1"/>
              <a:t>하이파이브평생연금보험</a:t>
            </a:r>
            <a:endParaRPr lang="en-US" altLang="ko-KR" sz="700" spc="-7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D1A19F5-83BA-4F98-A9DA-254FB5433361}"/>
              </a:ext>
            </a:extLst>
          </p:cNvPr>
          <p:cNvSpPr txBox="1"/>
          <p:nvPr/>
        </p:nvSpPr>
        <p:spPr>
          <a:xfrm>
            <a:off x="3962616" y="5339054"/>
            <a:ext cx="1989777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 err="1">
                <a:solidFill>
                  <a:schemeClr val="tx1"/>
                </a:solidFill>
              </a:rPr>
              <a:t>확정이율</a:t>
            </a:r>
            <a:r>
              <a:rPr lang="ko-KR" altLang="en-US" sz="700" b="0" spc="-70" dirty="0">
                <a:solidFill>
                  <a:schemeClr val="tx1"/>
                </a:solidFill>
              </a:rPr>
              <a:t> </a:t>
            </a:r>
            <a:r>
              <a:rPr lang="en-US" altLang="ko-KR" sz="700" b="0" spc="-70" dirty="0">
                <a:solidFill>
                  <a:schemeClr val="tx1"/>
                </a:solidFill>
              </a:rPr>
              <a:t>+ </a:t>
            </a:r>
            <a:r>
              <a:rPr lang="ko-KR" altLang="en-US" sz="700" b="0" spc="-70" dirty="0">
                <a:solidFill>
                  <a:schemeClr val="tx1"/>
                </a:solidFill>
              </a:rPr>
              <a:t>공시이율 </a:t>
            </a:r>
            <a:r>
              <a:rPr lang="en-US" altLang="ko-KR" sz="700" b="0" spc="-70" dirty="0">
                <a:solidFill>
                  <a:schemeClr val="tx1"/>
                </a:solidFill>
              </a:rPr>
              <a:t>+ </a:t>
            </a:r>
            <a:r>
              <a:rPr lang="ko-KR" altLang="en-US" sz="700" b="0" spc="-70" dirty="0">
                <a:solidFill>
                  <a:schemeClr val="tx1"/>
                </a:solidFill>
              </a:rPr>
              <a:t>보너스 추가적립 </a:t>
            </a:r>
            <a:r>
              <a:rPr lang="en-US" altLang="ko-KR" sz="700" b="0" spc="-7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97" name="그래픽 47" descr="아래쪽 캐럿 윤곽선">
            <a:extLst>
              <a:ext uri="{FF2B5EF4-FFF2-40B4-BE49-F238E27FC236}">
                <a16:creationId xmlns:a16="http://schemas.microsoft.com/office/drawing/2014/main" id="{8D568EAC-0C70-4FA8-B041-A4D2974484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5722800" y="5082346"/>
            <a:ext cx="160072" cy="193421"/>
          </a:xfrm>
          <a:prstGeom prst="rect">
            <a:avLst/>
          </a:prstGeom>
          <a:noFill/>
        </p:spPr>
      </p:pic>
      <p:sp>
        <p:nvSpPr>
          <p:cNvPr id="98" name="모서리가 둥근 직사각형 62">
            <a:extLst>
              <a:ext uri="{FF2B5EF4-FFF2-40B4-BE49-F238E27FC236}">
                <a16:creationId xmlns:a16="http://schemas.microsoft.com/office/drawing/2014/main" id="{6E9B2E95-1E9D-4594-A6D4-C730BA246F3E}"/>
              </a:ext>
            </a:extLst>
          </p:cNvPr>
          <p:cNvSpPr/>
          <p:nvPr/>
        </p:nvSpPr>
        <p:spPr>
          <a:xfrm>
            <a:off x="4036937" y="5096126"/>
            <a:ext cx="258836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기본</a:t>
            </a:r>
          </a:p>
        </p:txBody>
      </p:sp>
      <p:sp>
        <p:nvSpPr>
          <p:cNvPr id="99" name="Rectangle 2">
            <a:extLst>
              <a:ext uri="{FF2B5EF4-FFF2-40B4-BE49-F238E27FC236}">
                <a16:creationId xmlns:a16="http://schemas.microsoft.com/office/drawing/2014/main" id="{C848CF2E-5D57-4BD6-CF71-6476ABC52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22" y="6256982"/>
            <a:ext cx="9441141" cy="22799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다음 페이지에 이어서 ▼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36E93E-6169-4FD3-9E0A-44B9FA0FECAC}"/>
              </a:ext>
            </a:extLst>
          </p:cNvPr>
          <p:cNvSpPr txBox="1"/>
          <p:nvPr/>
        </p:nvSpPr>
        <p:spPr>
          <a:xfrm>
            <a:off x="-76836" y="3556040"/>
            <a:ext cx="838338" cy="166199"/>
          </a:xfrm>
          <a:prstGeom prst="rect">
            <a:avLst/>
          </a:prstGeom>
          <a:solidFill>
            <a:srgbClr val="FFFF00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상품</a:t>
            </a:r>
            <a:r>
              <a:rPr lang="en-US" altLang="ko-KR" dirty="0"/>
              <a:t>] </a:t>
            </a:r>
            <a:r>
              <a:rPr lang="ko-KR" altLang="en-US" dirty="0"/>
              <a:t>탭 영역</a:t>
            </a:r>
            <a:endParaRPr lang="en-US" altLang="ko-KR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215683" y="3342954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2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234333" y="3753979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3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3782257" y="1219670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4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4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신분증 정보확인</a:t>
            </a:r>
            <a:r>
              <a:rPr lang="en-US" altLang="ko-KR" dirty="0" smtClean="0"/>
              <a:t>(AS-IS)_2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 smtClean="0"/>
              <a:t>3.</a:t>
            </a:r>
            <a:r>
              <a:rPr lang="ko-KR" altLang="en-US" sz="900" dirty="0" smtClean="0"/>
              <a:t>청약문서확인 및 </a:t>
            </a:r>
            <a:r>
              <a:rPr lang="ko-KR" altLang="en-US" sz="900" dirty="0" err="1" smtClean="0"/>
              <a:t>보험료결제</a:t>
            </a:r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/>
              <a:t>3.</a:t>
            </a:r>
            <a:r>
              <a:rPr lang="ko-KR" altLang="en-US" sz="900" dirty="0"/>
              <a:t>청약문서확인 및 </a:t>
            </a:r>
            <a:r>
              <a:rPr lang="ko-KR" altLang="en-US" sz="900" dirty="0" err="1"/>
              <a:t>보험료결제</a:t>
            </a:r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1112" y="1561971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3929" y="2314873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423929" y="1792012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1559" y="1532965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54376" y="2285867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5" name="직사각형 54"/>
          <p:cNvSpPr/>
          <p:nvPr/>
        </p:nvSpPr>
        <p:spPr>
          <a:xfrm>
            <a:off x="3754376" y="1763006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65272" y="2793775"/>
            <a:ext cx="2258496" cy="2608099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30657"/>
              </p:ext>
            </p:extLst>
          </p:nvPr>
        </p:nvGraphicFramePr>
        <p:xfrm>
          <a:off x="528430" y="2940280"/>
          <a:ext cx="2134004" cy="290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00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9020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585021" y="3761175"/>
            <a:ext cx="188360" cy="183590"/>
          </a:xfrm>
          <a:prstGeom prst="rect">
            <a:avLst/>
          </a:prstGeom>
        </p:spPr>
      </p:pic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47573" y="3175226"/>
            <a:ext cx="1665591" cy="241741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55266" y="3449985"/>
            <a:ext cx="1675097" cy="241741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40117" y="3724744"/>
            <a:ext cx="1675097" cy="241741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55266" y="4011357"/>
            <a:ext cx="1675097" cy="241741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528430" y="4390291"/>
            <a:ext cx="21141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3718"/>
              </p:ext>
            </p:extLst>
          </p:nvPr>
        </p:nvGraphicFramePr>
        <p:xfrm>
          <a:off x="520647" y="4513395"/>
          <a:ext cx="2134004" cy="50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002">
                  <a:extLst>
                    <a:ext uri="{9D8B030D-6E8A-4147-A177-3AD203B41FA5}">
                      <a16:colId xmlns:a16="http://schemas.microsoft.com/office/drawing/2014/main" val="2069670480"/>
                    </a:ext>
                  </a:extLst>
                </a:gridCol>
                <a:gridCol w="1067002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21019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발급기관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90202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u="sng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용산구청장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700" b="0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700" b="0" u="sng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예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)19790417    .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87" name="그림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61" y="4759887"/>
            <a:ext cx="154419" cy="147400"/>
          </a:xfrm>
          <a:prstGeom prst="rect">
            <a:avLst/>
          </a:prstGeom>
        </p:spPr>
      </p:pic>
      <p:sp>
        <p:nvSpPr>
          <p:cNvPr id="88" name="모서리가 둥근 직사각형 87"/>
          <p:cNvSpPr/>
          <p:nvPr/>
        </p:nvSpPr>
        <p:spPr>
          <a:xfrm>
            <a:off x="3849277" y="2701532"/>
            <a:ext cx="2204937" cy="259023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074894"/>
              </p:ext>
            </p:extLst>
          </p:nvPr>
        </p:nvGraphicFramePr>
        <p:xfrm>
          <a:off x="3912435" y="2848036"/>
          <a:ext cx="2083397" cy="288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97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882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3969027" y="3951772"/>
            <a:ext cx="183893" cy="179237"/>
          </a:xfrm>
          <a:prstGeom prst="rect">
            <a:avLst/>
          </a:prstGeom>
        </p:spPr>
      </p:pic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31580" y="3082983"/>
            <a:ext cx="1626092" cy="2400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79555" y="3404779"/>
            <a:ext cx="168709" cy="156932"/>
          </a:xfrm>
          <a:prstGeom prst="rect">
            <a:avLst/>
          </a:prstGeom>
        </p:spPr>
      </p:pic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37606" y="3357742"/>
            <a:ext cx="1635373" cy="2400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37606" y="3632501"/>
            <a:ext cx="1635373" cy="2400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24123" y="3919114"/>
            <a:ext cx="1635373" cy="2400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3912436" y="4298047"/>
            <a:ext cx="20640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18353"/>
              </p:ext>
            </p:extLst>
          </p:nvPr>
        </p:nvGraphicFramePr>
        <p:xfrm>
          <a:off x="3904652" y="4421151"/>
          <a:ext cx="2083397" cy="496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500">
                  <a:extLst>
                    <a:ext uri="{9D8B030D-6E8A-4147-A177-3AD203B41FA5}">
                      <a16:colId xmlns:a16="http://schemas.microsoft.com/office/drawing/2014/main" val="2069670480"/>
                    </a:ext>
                  </a:extLst>
                </a:gridCol>
                <a:gridCol w="1148897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2087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발급기관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8821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700" b="0" u="sng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용산구청장</a:t>
                      </a:r>
                      <a:r>
                        <a:rPr lang="en-US" altLang="ko-KR" sz="7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0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..</a:t>
                      </a:r>
                      <a:endParaRPr lang="ko-KR" altLang="en-US" sz="700" b="0" u="sng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-”</a:t>
                      </a:r>
                      <a:r>
                        <a:rPr kumimoji="0" lang="ko-KR" altLang="en-US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없이 숫자만 입력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102" name="그림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767" y="4667642"/>
            <a:ext cx="150757" cy="143905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79555" y="3130446"/>
            <a:ext cx="168709" cy="15693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81945" y="3687956"/>
            <a:ext cx="168709" cy="15693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04672" y="4054607"/>
            <a:ext cx="168709" cy="15693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85644" y="3494386"/>
            <a:ext cx="168709" cy="156932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85644" y="3220053"/>
            <a:ext cx="168709" cy="1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신분증 정보확인</a:t>
            </a:r>
            <a:r>
              <a:rPr lang="en-US" altLang="ko-KR" dirty="0" smtClean="0"/>
              <a:t>(TO-BE)_1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 smtClean="0"/>
              <a:t>3.</a:t>
            </a:r>
            <a:r>
              <a:rPr lang="ko-KR" altLang="en-US" sz="900" dirty="0" smtClean="0"/>
              <a:t>청약문서확인 및 </a:t>
            </a:r>
            <a:r>
              <a:rPr lang="ko-KR" altLang="en-US" sz="900" dirty="0" err="1" smtClean="0"/>
              <a:t>보험료결제</a:t>
            </a:r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/>
              <a:t>3.</a:t>
            </a:r>
            <a:r>
              <a:rPr lang="ko-KR" altLang="en-US" sz="900" dirty="0"/>
              <a:t>청약문서확인 및 </a:t>
            </a:r>
            <a:r>
              <a:rPr lang="ko-KR" altLang="en-US" sz="900" dirty="0" err="1"/>
              <a:t>보험료결제</a:t>
            </a:r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1112" y="1561971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3929" y="2314873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423929" y="1792012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1559" y="1532965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54376" y="2285867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5" name="직사각형 54"/>
          <p:cNvSpPr/>
          <p:nvPr/>
        </p:nvSpPr>
        <p:spPr>
          <a:xfrm>
            <a:off x="3754376" y="1763006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46856" y="2719555"/>
            <a:ext cx="2276912" cy="234425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35109"/>
              </p:ext>
            </p:extLst>
          </p:nvPr>
        </p:nvGraphicFramePr>
        <p:xfrm>
          <a:off x="510013" y="2866059"/>
          <a:ext cx="2151405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4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574977" y="3120230"/>
            <a:ext cx="181524" cy="159051"/>
          </a:xfrm>
          <a:prstGeom prst="rect">
            <a:avLst/>
          </a:prstGeom>
        </p:spPr>
      </p:pic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47006" y="3101006"/>
            <a:ext cx="1679172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74765" y="3400916"/>
            <a:ext cx="176927" cy="159051"/>
          </a:xfrm>
          <a:prstGeom prst="rect">
            <a:avLst/>
          </a:prstGeom>
        </p:spPr>
      </p:pic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37423" y="3375765"/>
            <a:ext cx="1688755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74765" y="3675675"/>
            <a:ext cx="176927" cy="159051"/>
          </a:xfrm>
          <a:prstGeom prst="rect">
            <a:avLst/>
          </a:prstGeom>
        </p:spPr>
      </p:pic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37423" y="3650524"/>
            <a:ext cx="1688755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74765" y="3962288"/>
            <a:ext cx="176927" cy="159051"/>
          </a:xfrm>
          <a:prstGeom prst="rect">
            <a:avLst/>
          </a:prstGeom>
        </p:spPr>
      </p:pic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37423" y="3937137"/>
            <a:ext cx="1688755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87" name="직선 연결선 86"/>
          <p:cNvCxnSpPr/>
          <p:nvPr/>
        </p:nvCxnSpPr>
        <p:spPr>
          <a:xfrm>
            <a:off x="510014" y="4316070"/>
            <a:ext cx="213139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65484"/>
              </p:ext>
            </p:extLst>
          </p:nvPr>
        </p:nvGraphicFramePr>
        <p:xfrm>
          <a:off x="502230" y="4439174"/>
          <a:ext cx="2130090" cy="44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090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예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)19790417                           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89" name="그림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45" y="4685666"/>
            <a:ext cx="155678" cy="115614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3798977" y="2650129"/>
            <a:ext cx="2272656" cy="2741076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68229"/>
              </p:ext>
            </p:extLst>
          </p:nvPr>
        </p:nvGraphicFramePr>
        <p:xfrm>
          <a:off x="3862134" y="2796634"/>
          <a:ext cx="2147383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38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3939016" y="3324738"/>
            <a:ext cx="169252" cy="148820"/>
          </a:xfrm>
          <a:prstGeom prst="rect">
            <a:avLst/>
          </a:prstGeom>
        </p:spPr>
      </p:pic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3981278" y="3031581"/>
            <a:ext cx="1676033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3973822" y="3306340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38501" y="3623538"/>
            <a:ext cx="164966" cy="148820"/>
          </a:xfrm>
          <a:prstGeom prst="rect">
            <a:avLst/>
          </a:prstGeom>
        </p:spPr>
      </p:pic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3973822" y="3580969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38502" y="3910281"/>
            <a:ext cx="164966" cy="148820"/>
          </a:xfrm>
          <a:prstGeom prst="rect">
            <a:avLst/>
          </a:prstGeom>
        </p:spPr>
      </p:pic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3989411" y="3867712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100" name="직선 연결선 99"/>
          <p:cNvCxnSpPr/>
          <p:nvPr/>
        </p:nvCxnSpPr>
        <p:spPr>
          <a:xfrm>
            <a:off x="3862135" y="4246645"/>
            <a:ext cx="21274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92207"/>
              </p:ext>
            </p:extLst>
          </p:nvPr>
        </p:nvGraphicFramePr>
        <p:xfrm>
          <a:off x="3815903" y="4369749"/>
          <a:ext cx="2250939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877">
                  <a:extLst>
                    <a:ext uri="{9D8B030D-6E8A-4147-A177-3AD203B41FA5}">
                      <a16:colId xmlns:a16="http://schemas.microsoft.com/office/drawing/2014/main" val="2069670480"/>
                    </a:ext>
                  </a:extLst>
                </a:gridCol>
                <a:gridCol w="1253062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면허번호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555692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선택           </a:t>
                      </a:r>
                      <a:r>
                        <a:rPr lang="en-US" altLang="ko-KR" sz="800" b="0" u="sng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V </a:t>
                      </a:r>
                      <a:endParaRPr lang="ko-KR" altLang="en-US" sz="800" b="0" u="sng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“-”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없이 숫자만 입력</a:t>
                      </a:r>
                      <a:endParaRPr kumimoji="0" lang="en-US" altLang="ko-KR" sz="800" b="0" i="0" u="sng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66211"/>
                  </a:ext>
                </a:extLst>
              </a:tr>
            </a:tbl>
          </a:graphicData>
        </a:graphic>
      </p:graphicFrame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38501" y="3071710"/>
            <a:ext cx="164966" cy="1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모서리가 둥근 직사각형 52"/>
          <p:cNvSpPr/>
          <p:nvPr/>
        </p:nvSpPr>
        <p:spPr>
          <a:xfrm>
            <a:off x="451112" y="2743649"/>
            <a:ext cx="2272656" cy="234425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93079" y="3433719"/>
            <a:ext cx="153814" cy="142999"/>
          </a:xfrm>
          <a:prstGeom prst="rect">
            <a:avLst/>
          </a:prstGeom>
        </p:spPr>
      </p:pic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41546" y="3399859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신분증 정보확인</a:t>
            </a:r>
            <a:r>
              <a:rPr lang="en-US" altLang="ko-KR" dirty="0" smtClean="0"/>
              <a:t>(TO-BE)_2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 smtClean="0"/>
              <a:t>3.</a:t>
            </a:r>
            <a:r>
              <a:rPr lang="ko-KR" altLang="en-US" sz="900" dirty="0" smtClean="0"/>
              <a:t>청약문서확인 및 </a:t>
            </a:r>
            <a:r>
              <a:rPr lang="ko-KR" altLang="en-US" sz="900" dirty="0" err="1" smtClean="0"/>
              <a:t>보험료결제</a:t>
            </a:r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sz="900" dirty="0"/>
              <a:t>3.</a:t>
            </a:r>
            <a:r>
              <a:rPr lang="ko-KR" altLang="en-US" sz="900" dirty="0"/>
              <a:t>청약문서확인 및 </a:t>
            </a:r>
            <a:r>
              <a:rPr lang="ko-KR" altLang="en-US" sz="900" dirty="0" err="1"/>
              <a:t>보험료결제</a:t>
            </a:r>
            <a:endParaRPr lang="ko-KR" altLang="en-US" sz="900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/>
          <p:cNvSpPr/>
          <p:nvPr/>
        </p:nvSpPr>
        <p:spPr>
          <a:xfrm>
            <a:off x="4507519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5308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51112" y="1561971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23929" y="2314873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423929" y="1792012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81559" y="1532965"/>
            <a:ext cx="2272656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</a:t>
            </a:r>
            <a:r>
              <a:rPr lang="ko-KR" altLang="en-US" dirty="0" smtClean="0">
                <a:solidFill>
                  <a:schemeClr val="tx1"/>
                </a:solidFill>
              </a:rPr>
              <a:t>②신분증 정보 확인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</a:rPr>
              <a:t> ③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754376" y="2285867"/>
            <a:ext cx="2342564" cy="3323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가지고 계신 신분증 종류와 신분증 정보를 입력해 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5" name="직사각형 54"/>
          <p:cNvSpPr/>
          <p:nvPr/>
        </p:nvSpPr>
        <p:spPr>
          <a:xfrm>
            <a:off x="3754376" y="1763006"/>
            <a:ext cx="2366511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결제에 </a:t>
            </a:r>
            <a:r>
              <a:rPr lang="ko-KR" altLang="en-US" sz="800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앞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서 개인신분정보 확인이 필요합니다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863763"/>
              </p:ext>
            </p:extLst>
          </p:nvPr>
        </p:nvGraphicFramePr>
        <p:xfrm>
          <a:off x="558634" y="2784834"/>
          <a:ext cx="2147383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38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30785" t="23938" r="31120" b="38931"/>
          <a:stretch/>
        </p:blipFill>
        <p:spPr>
          <a:xfrm>
            <a:off x="593079" y="3693629"/>
            <a:ext cx="158614" cy="149697"/>
          </a:xfrm>
          <a:prstGeom prst="rect">
            <a:avLst/>
          </a:prstGeom>
        </p:spPr>
      </p:pic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33413" y="3125100"/>
            <a:ext cx="1676033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25957" y="3674618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41546" y="3961231"/>
            <a:ext cx="1685599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514270" y="4340164"/>
            <a:ext cx="21274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30432"/>
              </p:ext>
            </p:extLst>
          </p:nvPr>
        </p:nvGraphicFramePr>
        <p:xfrm>
          <a:off x="506486" y="4463268"/>
          <a:ext cx="2126107" cy="44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107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발급일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예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)19790417                           .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601" y="4709760"/>
            <a:ext cx="155387" cy="115614"/>
          </a:xfrm>
          <a:prstGeom prst="rect">
            <a:avLst/>
          </a:prstGeom>
        </p:spPr>
      </p:pic>
      <p:sp>
        <p:nvSpPr>
          <p:cNvPr id="103" name="모서리가 둥근 직사각형 102"/>
          <p:cNvSpPr/>
          <p:nvPr/>
        </p:nvSpPr>
        <p:spPr>
          <a:xfrm>
            <a:off x="3845560" y="2701532"/>
            <a:ext cx="2236009" cy="2344254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77424"/>
              </p:ext>
            </p:extLst>
          </p:nvPr>
        </p:nvGraphicFramePr>
        <p:xfrm>
          <a:off x="3908719" y="2848036"/>
          <a:ext cx="211275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75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신분증 정보 확인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rcRect l="30785" t="23938" r="31120" b="38931"/>
          <a:stretch/>
        </p:blipFill>
        <p:spPr>
          <a:xfrm>
            <a:off x="3959779" y="3951773"/>
            <a:ext cx="192016" cy="171414"/>
          </a:xfrm>
          <a:prstGeom prst="rect">
            <a:avLst/>
          </a:prstGeom>
        </p:spPr>
      </p:pic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27862" y="3082983"/>
            <a:ext cx="1649007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smtClean="0">
                <a:latin typeface="+mn-ea"/>
              </a:rPr>
              <a:t>주민등록증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56168" y="3400311"/>
            <a:ext cx="190903" cy="187761"/>
          </a:xfrm>
          <a:prstGeom prst="rect">
            <a:avLst/>
          </a:prstGeom>
        </p:spPr>
      </p:pic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34856" y="3357742"/>
            <a:ext cx="1658418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운전면허증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59779" y="3675070"/>
            <a:ext cx="187293" cy="179029"/>
          </a:xfrm>
          <a:prstGeom prst="rect">
            <a:avLst/>
          </a:prstGeom>
        </p:spPr>
      </p:pic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34856" y="3632501"/>
            <a:ext cx="1658418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err="1" smtClean="0">
                <a:latin typeface="+mn-ea"/>
              </a:rPr>
              <a:t>국내거소증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3956168" y="3118979"/>
            <a:ext cx="190904" cy="174702"/>
          </a:xfrm>
          <a:prstGeom prst="rect">
            <a:avLst/>
          </a:prstGeom>
        </p:spPr>
      </p:pic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4020407" y="3919114"/>
            <a:ext cx="1658418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외국인등록증</a:t>
            </a:r>
            <a:r>
              <a:rPr lang="en-US" altLang="ko-KR" sz="800" spc="-70" dirty="0" smtClean="0">
                <a:latin typeface="+mn-ea"/>
              </a:rPr>
              <a:t>(</a:t>
            </a:r>
            <a:r>
              <a:rPr lang="ko-KR" altLang="en-US" sz="800" spc="-70" dirty="0" smtClean="0">
                <a:latin typeface="+mn-ea"/>
              </a:rPr>
              <a:t>재발급</a:t>
            </a:r>
            <a:r>
              <a:rPr lang="en-US" altLang="ko-KR" sz="800" spc="-70" dirty="0" smtClean="0">
                <a:latin typeface="+mn-ea"/>
              </a:rPr>
              <a:t>)</a:t>
            </a:r>
            <a:endParaRPr lang="ko-KR" altLang="en-US" sz="800" spc="-70" dirty="0">
              <a:latin typeface="+mn-ea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3908719" y="4298047"/>
            <a:ext cx="209311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3459"/>
              </p:ext>
            </p:extLst>
          </p:nvPr>
        </p:nvGraphicFramePr>
        <p:xfrm>
          <a:off x="3900936" y="4421151"/>
          <a:ext cx="2102934" cy="449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2934">
                  <a:extLst>
                    <a:ext uri="{9D8B030D-6E8A-4147-A177-3AD203B41FA5}">
                      <a16:colId xmlns:a16="http://schemas.microsoft.com/office/drawing/2014/main" val="1396334389"/>
                    </a:ext>
                  </a:extLst>
                </a:gridCol>
              </a:tblGrid>
              <a:tr h="1889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재발급접수번호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8212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lvl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US" altLang="ko-KR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-”</a:t>
                      </a:r>
                      <a:r>
                        <a:rPr kumimoji="0" lang="ko-KR" altLang="en-US" sz="8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없이 숫자만 입력                  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altLang="ko-KR" sz="700" b="0" i="0" u="sng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766595"/>
                  </a:ext>
                </a:extLst>
              </a:tr>
            </a:tbl>
          </a:graphicData>
        </a:graphic>
      </p:graphicFrame>
      <p:pic>
        <p:nvPicPr>
          <p:cNvPr id="117" name="그림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050" y="4667643"/>
            <a:ext cx="152881" cy="11561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92050" y="3150676"/>
            <a:ext cx="153814" cy="14299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594684" y="3990452"/>
            <a:ext cx="153814" cy="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sz="900" dirty="0"/>
              <a:t>3.</a:t>
            </a:r>
            <a:r>
              <a:rPr lang="ko-KR" altLang="en-US" sz="900" dirty="0"/>
              <a:t>청약문서확인 및 </a:t>
            </a:r>
            <a:r>
              <a:rPr lang="ko-KR" altLang="en-US" sz="900" dirty="0" err="1"/>
              <a:t>보험료결제</a:t>
            </a:r>
            <a:endParaRPr lang="ko-KR" altLang="en-US" sz="900" dirty="0"/>
          </a:p>
          <a:p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57" name="모서리가 둥근 직사각형 56"/>
          <p:cNvSpPr/>
          <p:nvPr/>
        </p:nvSpPr>
        <p:spPr>
          <a:xfrm>
            <a:off x="1176141" y="5524978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423930" y="5524978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77239" y="1503669"/>
            <a:ext cx="2233302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algn="r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ⓥ ⓥ </a:t>
            </a:r>
            <a:r>
              <a:rPr lang="ko-KR" altLang="en-US" dirty="0" smtClean="0">
                <a:solidFill>
                  <a:schemeClr val="tx1"/>
                </a:solidFill>
              </a:rPr>
              <a:t>③보험료 결제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14568" y="2332447"/>
            <a:ext cx="2302000" cy="498598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smtClean="0"/>
              <a:t>1</a:t>
            </a:r>
            <a:r>
              <a:rPr lang="ko-KR" altLang="en-US" dirty="0" smtClean="0"/>
              <a:t>회 보험료 결제 방법을 선택하신 후에 결제 방법을 선택하신 후에 결제 정보를 입력하세요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6" name="직사각형 75"/>
          <p:cNvSpPr/>
          <p:nvPr/>
        </p:nvSpPr>
        <p:spPr>
          <a:xfrm>
            <a:off x="450057" y="1733710"/>
            <a:ext cx="2325532" cy="3732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결제를 진행합니다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564647" y="2937081"/>
            <a:ext cx="2128287" cy="143459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215913"/>
              </p:ext>
            </p:extLst>
          </p:nvPr>
        </p:nvGraphicFramePr>
        <p:xfrm>
          <a:off x="627806" y="3083584"/>
          <a:ext cx="2010972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97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초회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보험료 결제방법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sp>
        <p:nvSpPr>
          <p:cNvPr id="79" name="모서리가 둥근 직사각형 78"/>
          <p:cNvSpPr/>
          <p:nvPr/>
        </p:nvSpPr>
        <p:spPr>
          <a:xfrm>
            <a:off x="667565" y="3392117"/>
            <a:ext cx="1776758" cy="317251"/>
          </a:xfrm>
          <a:prstGeom prst="roundRect">
            <a:avLst>
              <a:gd name="adj" fmla="val 1604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계좌이체</a:t>
            </a:r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67565" y="3802383"/>
            <a:ext cx="1776758" cy="317251"/>
          </a:xfrm>
          <a:prstGeom prst="roundRect">
            <a:avLst>
              <a:gd name="adj" fmla="val 16043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신용카드</a:t>
            </a:r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83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r>
              <a:rPr lang="en-US" altLang="ko-KR" dirty="0" smtClean="0"/>
              <a:t>_1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계좌이체 보험료 납부</a:t>
            </a:r>
            <a:endParaRPr lang="ko-KR" altLang="en-US" sz="9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69284" y="1704571"/>
            <a:ext cx="258989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계좌이체 시 </a:t>
            </a:r>
            <a:r>
              <a:rPr lang="ko-KR" altLang="en-US" dirty="0" err="1" smtClean="0"/>
              <a:t>확인사항</a:t>
            </a:r>
            <a:endParaRPr lang="en-US" altLang="ko-KR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7593" y="3434084"/>
            <a:ext cx="2294952" cy="104131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520751" y="3580588"/>
          <a:ext cx="2168451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451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예금주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495489" y="1926202"/>
            <a:ext cx="2294952" cy="826756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최회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(1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보험료는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“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”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와 동시에 출금됩니다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7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계약자와 예금주가 같은 경우에만 가능합니다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즉시이체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가능한 은행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기업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농협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광주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하나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우리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부산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경남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씨티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산업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하나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구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외환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대구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제주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전북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SC(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제일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새마을금고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우체국</a:t>
            </a:r>
            <a:endParaRPr lang="en-US" altLang="ko-KR" sz="700" spc="-50" dirty="0" smtClean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 이후 자동이체 가능한 신용카드사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비씨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롯데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삼성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현대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하나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구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외환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04622" y="2853555"/>
            <a:ext cx="2385819" cy="373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1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초회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</a:t>
            </a:r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결제정보를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입력해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515706" y="4102276"/>
            <a:ext cx="214828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457592" y="4141646"/>
            <a:ext cx="2269595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!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계약자와 예금주가 반드시 동일해야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836059" y="1199717"/>
            <a:ext cx="2257056" cy="145297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3899217" y="1346221"/>
          <a:ext cx="2132644" cy="470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4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350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은행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3506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국민은행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3899217" y="2000604"/>
          <a:ext cx="2132644" cy="470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64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350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계좌번호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3506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-”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없이 숫자만 입력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37" name="직선 연결선 36"/>
          <p:cNvCxnSpPr/>
          <p:nvPr/>
        </p:nvCxnSpPr>
        <p:spPr>
          <a:xfrm>
            <a:off x="3894172" y="2523167"/>
            <a:ext cx="21128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993702" y="2243797"/>
            <a:ext cx="880661" cy="191566"/>
          </a:xfrm>
          <a:prstGeom prst="roundRect">
            <a:avLst>
              <a:gd name="adj" fmla="val 16043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예금주확인</a:t>
            </a:r>
            <a:endParaRPr lang="ko-KR" altLang="en-US" sz="7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5489" y="1477542"/>
            <a:ext cx="1730843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dirty="0">
                <a:sym typeface="Wingdings" panose="05000000000000000000" pitchFamily="2" charset="2"/>
              </a:rPr>
              <a:t>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96233" y="5544511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44022" y="5544511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112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r>
              <a:rPr lang="en-US" altLang="ko-KR" dirty="0" smtClean="0"/>
              <a:t>_2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계좌이체 보험료 납부</a:t>
            </a:r>
            <a:endParaRPr lang="ko-KR" altLang="en-US" sz="9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511680" y="5553212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9469" y="5553212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97363" y="1714090"/>
            <a:ext cx="2351474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신용카드 결제 시 </a:t>
            </a:r>
            <a:r>
              <a:rPr lang="ko-KR" altLang="en-US" dirty="0" err="1" smtClean="0"/>
              <a:t>확인사항</a:t>
            </a:r>
            <a:endParaRPr lang="en-US" altLang="ko-KR" dirty="0"/>
          </a:p>
        </p:txBody>
      </p:sp>
      <p:sp>
        <p:nvSpPr>
          <p:cNvPr id="71" name="직사각형 70"/>
          <p:cNvSpPr/>
          <p:nvPr/>
        </p:nvSpPr>
        <p:spPr>
          <a:xfrm>
            <a:off x="523567" y="1935721"/>
            <a:ext cx="2083679" cy="1042199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최회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(1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보험료는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“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결제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”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와 동시에 출금됩니다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en-US" altLang="ko-KR" sz="700" dirty="0">
              <a:latin typeface="+mn-ea"/>
            </a:endParaRP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신용카드 결제 시 계약자와 카드 명의자가 같은 경우에만 가능합니다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 이후 보험료는 신용카드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계좌이체 두가지 모두 가능하며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매월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자동이체칠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카드결제일에 출금됩니다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결제가능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신용카드사 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: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국민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비씨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롯데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삼성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신한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현대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하나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구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외환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24462" y="3132308"/>
            <a:ext cx="2362281" cy="373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1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초회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) 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보험료 </a:t>
            </a:r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결제정보를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입력해 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523568" y="1487061"/>
            <a:ext cx="1571502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dirty="0">
                <a:sym typeface="Wingdings" panose="05000000000000000000" pitchFamily="2" charset="2"/>
              </a:rPr>
              <a:t>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476329" y="3659929"/>
            <a:ext cx="2272508" cy="104131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38592"/>
              </p:ext>
            </p:extLst>
          </p:nvPr>
        </p:nvGraphicFramePr>
        <p:xfrm>
          <a:off x="539486" y="3806433"/>
          <a:ext cx="2147243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243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카드명의자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84" name="직선 연결선 83"/>
          <p:cNvCxnSpPr/>
          <p:nvPr/>
        </p:nvCxnSpPr>
        <p:spPr>
          <a:xfrm>
            <a:off x="534442" y="4328121"/>
            <a:ext cx="212727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476328" y="4367491"/>
            <a:ext cx="2247399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!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계약자와 예금주가 반드시 동일해야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801926" y="1205442"/>
            <a:ext cx="2302707" cy="1612321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79965"/>
              </p:ext>
            </p:extLst>
          </p:nvPr>
        </p:nvGraphicFramePr>
        <p:xfrm>
          <a:off x="3865085" y="1351947"/>
          <a:ext cx="2175778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77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카드사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국민카드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88" name="직선 연결선 87"/>
          <p:cNvCxnSpPr/>
          <p:nvPr/>
        </p:nvCxnSpPr>
        <p:spPr>
          <a:xfrm>
            <a:off x="3860040" y="1873635"/>
            <a:ext cx="215554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48867"/>
              </p:ext>
            </p:extLst>
          </p:nvPr>
        </p:nvGraphicFramePr>
        <p:xfrm>
          <a:off x="3865085" y="2006330"/>
          <a:ext cx="2175778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77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 -          -           -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90" name="직선 연결선 89"/>
          <p:cNvCxnSpPr/>
          <p:nvPr/>
        </p:nvCxnSpPr>
        <p:spPr>
          <a:xfrm>
            <a:off x="3882900" y="2513653"/>
            <a:ext cx="4024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/>
          <p:cNvSpPr/>
          <p:nvPr/>
        </p:nvSpPr>
        <p:spPr>
          <a:xfrm>
            <a:off x="3816943" y="2885074"/>
            <a:ext cx="2287689" cy="8229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028545"/>
              </p:ext>
            </p:extLst>
          </p:nvPr>
        </p:nvGraphicFramePr>
        <p:xfrm>
          <a:off x="3880102" y="3031579"/>
          <a:ext cx="2161588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79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80794">
                  <a:extLst>
                    <a:ext uri="{9D8B030D-6E8A-4147-A177-3AD203B41FA5}">
                      <a16:colId xmlns:a16="http://schemas.microsoft.com/office/drawing/2014/main" val="865711179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유효기간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93" name="직선 연결선 92"/>
          <p:cNvCxnSpPr/>
          <p:nvPr/>
        </p:nvCxnSpPr>
        <p:spPr>
          <a:xfrm>
            <a:off x="3875057" y="3553267"/>
            <a:ext cx="7517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4300192" y="2513653"/>
            <a:ext cx="4024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4729840" y="2513653"/>
            <a:ext cx="4024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5147132" y="2513653"/>
            <a:ext cx="40248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4639161" y="3553267"/>
            <a:ext cx="8354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모서리가 둥근 직사각형 97"/>
          <p:cNvSpPr/>
          <p:nvPr/>
        </p:nvSpPr>
        <p:spPr>
          <a:xfrm>
            <a:off x="3816943" y="3790822"/>
            <a:ext cx="2287689" cy="8229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872674"/>
              </p:ext>
            </p:extLst>
          </p:nvPr>
        </p:nvGraphicFramePr>
        <p:xfrm>
          <a:off x="3880102" y="3937327"/>
          <a:ext cx="2161588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58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</a:t>
                      </a:r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100" name="직선 연결선 99"/>
          <p:cNvCxnSpPr/>
          <p:nvPr/>
        </p:nvCxnSpPr>
        <p:spPr>
          <a:xfrm>
            <a:off x="3875057" y="4459015"/>
            <a:ext cx="42937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9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r>
              <a:rPr lang="en-US" altLang="ko-KR" dirty="0" smtClean="0"/>
              <a:t>_3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계좌이체 보험료 납부</a:t>
            </a:r>
            <a:endParaRPr lang="ko-KR" altLang="en-US" sz="9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511680" y="5553212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9469" y="5553212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4001" y="3702572"/>
            <a:ext cx="2190846" cy="104131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2207"/>
              </p:ext>
            </p:extLst>
          </p:nvPr>
        </p:nvGraphicFramePr>
        <p:xfrm>
          <a:off x="577159" y="3849076"/>
          <a:ext cx="2070082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08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예금주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414895" y="1779463"/>
            <a:ext cx="2380556" cy="373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제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 이후 자동이체 정보를 입력해주세요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572114" y="4370764"/>
            <a:ext cx="20508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14000" y="4410134"/>
            <a:ext cx="2166639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!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계약자와 예금주가 반드시 동일해야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833093" y="1222944"/>
            <a:ext cx="2190846" cy="1612321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20637"/>
              </p:ext>
            </p:extLst>
          </p:nvPr>
        </p:nvGraphicFramePr>
        <p:xfrm>
          <a:off x="3896251" y="1369449"/>
          <a:ext cx="2070082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08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은행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국민은행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>
            <a:off x="3891206" y="1891137"/>
            <a:ext cx="20508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04358"/>
              </p:ext>
            </p:extLst>
          </p:nvPr>
        </p:nvGraphicFramePr>
        <p:xfrm>
          <a:off x="3896251" y="2023832"/>
          <a:ext cx="2070082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08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계좌번호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-”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없이 숫자만 입력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8" name="직선 연결선 47"/>
          <p:cNvCxnSpPr/>
          <p:nvPr/>
        </p:nvCxnSpPr>
        <p:spPr>
          <a:xfrm>
            <a:off x="3891206" y="2546395"/>
            <a:ext cx="20508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4893790" y="2319041"/>
            <a:ext cx="854827" cy="212575"/>
          </a:xfrm>
          <a:prstGeom prst="roundRect">
            <a:avLst>
              <a:gd name="adj" fmla="val 16043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예금주확인</a:t>
            </a:r>
            <a:endParaRPr lang="ko-KR" altLang="en-US" sz="7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4001" y="1477542"/>
            <a:ext cx="1583660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94427" y="2273171"/>
            <a:ext cx="2190846" cy="132722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52051"/>
              </p:ext>
            </p:extLst>
          </p:nvPr>
        </p:nvGraphicFramePr>
        <p:xfrm>
          <a:off x="557585" y="2419675"/>
          <a:ext cx="2070082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08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납부방법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grpSp>
        <p:nvGrpSpPr>
          <p:cNvPr id="53" name="그룹 52"/>
          <p:cNvGrpSpPr/>
          <p:nvPr/>
        </p:nvGrpSpPr>
        <p:grpSpPr>
          <a:xfrm>
            <a:off x="614176" y="2654622"/>
            <a:ext cx="1693062" cy="217286"/>
            <a:chOff x="11095309" y="19375868"/>
            <a:chExt cx="1368967" cy="217286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2"/>
            <a:srcRect l="30785" t="23938" r="31120" b="38931"/>
            <a:stretch/>
          </p:blipFill>
          <p:spPr>
            <a:xfrm>
              <a:off x="11095309" y="19412511"/>
              <a:ext cx="147741" cy="144000"/>
            </a:xfrm>
            <a:prstGeom prst="rect">
              <a:avLst/>
            </a:prstGeom>
          </p:spPr>
        </p:pic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157862" y="19375868"/>
              <a:ext cx="1306414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800" spc="-70" dirty="0" err="1" smtClean="0">
                  <a:latin typeface="+mn-ea"/>
                </a:rPr>
                <a:t>초회</a:t>
              </a:r>
              <a:r>
                <a:rPr lang="ko-KR" altLang="en-US" sz="800" spc="-70" dirty="0" smtClean="0">
                  <a:latin typeface="+mn-ea"/>
                </a:rPr>
                <a:t> </a:t>
              </a:r>
              <a:r>
                <a:rPr lang="ko-KR" altLang="en-US" sz="800" spc="-70" dirty="0" err="1" smtClean="0">
                  <a:latin typeface="+mn-ea"/>
                </a:rPr>
                <a:t>납부계좌와</a:t>
              </a:r>
              <a:r>
                <a:rPr lang="ko-KR" altLang="en-US" sz="800" spc="-70" dirty="0" smtClean="0">
                  <a:latin typeface="+mn-ea"/>
                </a:rPr>
                <a:t> 동일</a:t>
              </a:r>
              <a:endParaRPr lang="ko-KR" altLang="en-US" sz="800" spc="-70" dirty="0">
                <a:latin typeface="+mn-ea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14176" y="2929381"/>
            <a:ext cx="1693062" cy="217286"/>
            <a:chOff x="11619195" y="19375868"/>
            <a:chExt cx="1368967" cy="217286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1092" t="23842" r="29849" b="37099"/>
            <a:stretch/>
          </p:blipFill>
          <p:spPr>
            <a:xfrm>
              <a:off x="11619195" y="19418438"/>
              <a:ext cx="144000" cy="144000"/>
            </a:xfrm>
            <a:prstGeom prst="rect">
              <a:avLst/>
            </a:prstGeom>
          </p:spPr>
        </p:pic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674292" y="19375868"/>
              <a:ext cx="131387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spc="-70" dirty="0" smtClean="0">
                  <a:latin typeface="+mn-ea"/>
                </a:rPr>
                <a:t> </a:t>
              </a:r>
              <a:r>
                <a:rPr lang="ko-KR" altLang="en-US" sz="800" spc="-70" dirty="0" err="1" smtClean="0">
                  <a:latin typeface="+mn-ea"/>
                </a:rPr>
                <a:t>다른계좌</a:t>
              </a:r>
              <a:endParaRPr lang="ko-KR" altLang="en-US" sz="800" spc="-70" dirty="0">
                <a:latin typeface="+mn-ea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14176" y="3204140"/>
            <a:ext cx="1693062" cy="217286"/>
            <a:chOff x="11619195" y="19375868"/>
            <a:chExt cx="1368967" cy="217286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1092" t="23842" r="29849" b="37099"/>
            <a:stretch/>
          </p:blipFill>
          <p:spPr>
            <a:xfrm>
              <a:off x="11619195" y="19418438"/>
              <a:ext cx="144000" cy="144000"/>
            </a:xfrm>
            <a:prstGeom prst="rect">
              <a:avLst/>
            </a:prstGeom>
          </p:spPr>
        </p:pic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674292" y="19375868"/>
              <a:ext cx="131387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spc="-70" dirty="0" smtClean="0">
                  <a:latin typeface="+mn-ea"/>
                </a:rPr>
                <a:t> 신용카드</a:t>
              </a:r>
              <a:endParaRPr lang="ko-KR" altLang="en-US" sz="800" spc="-70" dirty="0">
                <a:latin typeface="+mn-ea"/>
              </a:endParaRPr>
            </a:p>
          </p:txBody>
        </p:sp>
      </p:grpSp>
      <p:sp>
        <p:nvSpPr>
          <p:cNvPr id="62" name="모서리가 둥근 직사각형 61"/>
          <p:cNvSpPr/>
          <p:nvPr/>
        </p:nvSpPr>
        <p:spPr>
          <a:xfrm>
            <a:off x="3833093" y="2932273"/>
            <a:ext cx="2190846" cy="8229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0531"/>
              </p:ext>
            </p:extLst>
          </p:nvPr>
        </p:nvGraphicFramePr>
        <p:xfrm>
          <a:off x="3896251" y="3078778"/>
          <a:ext cx="2070082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082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자동이체일자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선택하세요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64" name="직선 연결선 63"/>
          <p:cNvCxnSpPr/>
          <p:nvPr/>
        </p:nvCxnSpPr>
        <p:spPr>
          <a:xfrm>
            <a:off x="3891206" y="3600466"/>
            <a:ext cx="20508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r>
              <a:rPr lang="en-US" altLang="ko-KR" dirty="0" smtClean="0"/>
              <a:t>_4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2. 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계약 전 </a:t>
            </a:r>
            <a:r>
              <a:rPr lang="ko-KR" altLang="en-US" sz="9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알릴의무</a:t>
            </a:r>
            <a:r>
              <a:rPr lang="ko-KR" altLang="en-US" sz="90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사항 작성</a:t>
            </a:r>
            <a:endParaRPr lang="ko-KR" altLang="en-US" sz="900" dirty="0" smtClean="0"/>
          </a:p>
          <a:p>
            <a:endParaRPr lang="ko-KR" altLang="en-US" sz="900" dirty="0" smtClean="0"/>
          </a:p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계좌이체 보험료 납부</a:t>
            </a:r>
            <a:endParaRPr lang="ko-KR" altLang="en-US" sz="9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511680" y="5553212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9469" y="5553212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2711" y="3702572"/>
            <a:ext cx="2174816" cy="104131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93365"/>
              </p:ext>
            </p:extLst>
          </p:nvPr>
        </p:nvGraphicFramePr>
        <p:xfrm>
          <a:off x="585869" y="3849076"/>
          <a:ext cx="205493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3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카드명의자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423605" y="1779463"/>
            <a:ext cx="2363138" cy="373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제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2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회 이후 자동이체 정보를 입력해주세요</a:t>
            </a:r>
            <a:r>
              <a:rPr lang="en-US" altLang="ko-KR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.</a:t>
            </a:r>
            <a:endParaRPr lang="ko-KR" altLang="en-US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580824" y="4370764"/>
            <a:ext cx="2035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22710" y="4410134"/>
            <a:ext cx="2150786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!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계약자와 예금주가 반드시 동일해야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849123" y="1230992"/>
            <a:ext cx="2174816" cy="1612321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060280"/>
              </p:ext>
            </p:extLst>
          </p:nvPr>
        </p:nvGraphicFramePr>
        <p:xfrm>
          <a:off x="3912281" y="1377497"/>
          <a:ext cx="205493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3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카드사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국민카드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6" name="직선 연결선 45"/>
          <p:cNvCxnSpPr/>
          <p:nvPr/>
        </p:nvCxnSpPr>
        <p:spPr>
          <a:xfrm>
            <a:off x="3907236" y="1899185"/>
            <a:ext cx="2035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1688"/>
              </p:ext>
            </p:extLst>
          </p:nvPr>
        </p:nvGraphicFramePr>
        <p:xfrm>
          <a:off x="3912281" y="2031880"/>
          <a:ext cx="205493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3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         -          -           -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8" name="직선 연결선 47"/>
          <p:cNvCxnSpPr/>
          <p:nvPr/>
        </p:nvCxnSpPr>
        <p:spPr>
          <a:xfrm>
            <a:off x="3930096" y="2539203"/>
            <a:ext cx="380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22711" y="1477542"/>
            <a:ext cx="1572072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</a:t>
            </a:r>
            <a:endParaRPr lang="ko-KR" altLang="en-US" sz="10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03137" y="2273171"/>
            <a:ext cx="2174816" cy="132722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385536"/>
              </p:ext>
            </p:extLst>
          </p:nvPr>
        </p:nvGraphicFramePr>
        <p:xfrm>
          <a:off x="566295" y="2419675"/>
          <a:ext cx="2054936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3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납부방법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30785" t="23938" r="31120" b="38931"/>
          <a:stretch/>
        </p:blipFill>
        <p:spPr>
          <a:xfrm>
            <a:off x="590071" y="3217386"/>
            <a:ext cx="209603" cy="177092"/>
          </a:xfrm>
          <a:prstGeom prst="rect">
            <a:avLst/>
          </a:prstGeom>
        </p:spPr>
      </p:pic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85439" y="2654622"/>
            <a:ext cx="1603878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 smtClean="0">
                <a:latin typeface="+mn-ea"/>
              </a:rPr>
              <a:t> </a:t>
            </a:r>
            <a:r>
              <a:rPr lang="ko-KR" altLang="en-US" sz="800" spc="-70" dirty="0" err="1" smtClean="0">
                <a:latin typeface="+mn-ea"/>
              </a:rPr>
              <a:t>초회</a:t>
            </a:r>
            <a:r>
              <a:rPr lang="ko-KR" altLang="en-US" sz="800" spc="-70" dirty="0" smtClean="0">
                <a:latin typeface="+mn-ea"/>
              </a:rPr>
              <a:t> </a:t>
            </a:r>
            <a:r>
              <a:rPr lang="ko-KR" altLang="en-US" sz="800" spc="-70" dirty="0" err="1" smtClean="0">
                <a:latin typeface="+mn-ea"/>
              </a:rPr>
              <a:t>납부계좌와</a:t>
            </a:r>
            <a:r>
              <a:rPr lang="ko-KR" altLang="en-US" sz="800" spc="-70" dirty="0" smtClean="0">
                <a:latin typeface="+mn-ea"/>
              </a:rPr>
              <a:t> 동일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90531" y="2929381"/>
            <a:ext cx="1613032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</a:t>
            </a:r>
            <a:r>
              <a:rPr lang="ko-KR" altLang="en-US" sz="800" spc="-70" dirty="0" err="1" smtClean="0">
                <a:latin typeface="+mn-ea"/>
              </a:rPr>
              <a:t>다른계좌</a:t>
            </a:r>
            <a:endParaRPr lang="ko-KR" altLang="en-US" sz="800" spc="-70" dirty="0">
              <a:latin typeface="+mn-ea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18507" y="2698053"/>
            <a:ext cx="163781" cy="158896"/>
          </a:xfrm>
          <a:prstGeom prst="rect">
            <a:avLst/>
          </a:prstGeom>
        </p:spPr>
      </p:pic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677983" y="3204140"/>
            <a:ext cx="1613032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spc="-70" dirty="0" smtClean="0">
                <a:latin typeface="+mn-ea"/>
              </a:rPr>
              <a:t> 신용카드</a:t>
            </a:r>
            <a:endParaRPr lang="ko-KR" altLang="en-US" sz="800" spc="-70" dirty="0"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49123" y="2940321"/>
            <a:ext cx="2174816" cy="8229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079412"/>
              </p:ext>
            </p:extLst>
          </p:nvPr>
        </p:nvGraphicFramePr>
        <p:xfrm>
          <a:off x="3912281" y="3086826"/>
          <a:ext cx="205493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68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  <a:gridCol w="1027468">
                  <a:extLst>
                    <a:ext uri="{9D8B030D-6E8A-4147-A177-3AD203B41FA5}">
                      <a16:colId xmlns:a16="http://schemas.microsoft.com/office/drawing/2014/main" val="865711179"/>
                    </a:ext>
                  </a:extLst>
                </a:gridCol>
              </a:tblGrid>
              <a:tr h="260844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유효기간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  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61" name="직선 연결선 60"/>
          <p:cNvCxnSpPr/>
          <p:nvPr/>
        </p:nvCxnSpPr>
        <p:spPr>
          <a:xfrm>
            <a:off x="3907236" y="3608514"/>
            <a:ext cx="7146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4347388" y="2539203"/>
            <a:ext cx="380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777036" y="2539203"/>
            <a:ext cx="380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194328" y="2539203"/>
            <a:ext cx="380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671340" y="3608514"/>
            <a:ext cx="7942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/>
          <p:cNvSpPr/>
          <p:nvPr/>
        </p:nvSpPr>
        <p:spPr>
          <a:xfrm>
            <a:off x="3849123" y="3846069"/>
            <a:ext cx="2174816" cy="822975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85814"/>
              </p:ext>
            </p:extLst>
          </p:nvPr>
        </p:nvGraphicFramePr>
        <p:xfrm>
          <a:off x="3912281" y="3992574"/>
          <a:ext cx="2054936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93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카드결제일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선택하세요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68" name="직선 연결선 67"/>
          <p:cNvCxnSpPr/>
          <p:nvPr/>
        </p:nvCxnSpPr>
        <p:spPr>
          <a:xfrm>
            <a:off x="3907236" y="4514262"/>
            <a:ext cx="203582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1092" t="23842" r="29849" b="37099"/>
          <a:stretch/>
        </p:blipFill>
        <p:spPr>
          <a:xfrm>
            <a:off x="614256" y="2954820"/>
            <a:ext cx="163781" cy="1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보험료 결제</a:t>
            </a:r>
            <a:r>
              <a:rPr lang="en-US" altLang="ko-KR" dirty="0" smtClean="0"/>
              <a:t>_5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계좌이체 보험료 납부</a:t>
            </a:r>
            <a:endParaRPr lang="ko-KR" altLang="en-US" sz="900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511680" y="5553212"/>
            <a:ext cx="1614300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다음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1ADEF451-185E-9442-ADDA-CFAE2B06A44F}"/>
              </a:ext>
            </a:extLst>
          </p:cNvPr>
          <p:cNvSpPr/>
          <p:nvPr/>
        </p:nvSpPr>
        <p:spPr>
          <a:xfrm>
            <a:off x="3759469" y="5553212"/>
            <a:ext cx="711813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이전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10441" y="3702572"/>
            <a:ext cx="2186107" cy="1041310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73386"/>
              </p:ext>
            </p:extLst>
          </p:nvPr>
        </p:nvGraphicFramePr>
        <p:xfrm>
          <a:off x="573599" y="3849076"/>
          <a:ext cx="2065605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6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예금주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411336" y="1779463"/>
            <a:ext cx="2375407" cy="3732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36000" tIns="108000" rIns="36000" bIns="108000" anchor="ctr">
            <a:noAutofit/>
          </a:bodyPr>
          <a:lstStyle/>
          <a:p>
            <a:r>
              <a:rPr lang="ko-KR" altLang="en-US" sz="800" spc="-5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송금계좌</a:t>
            </a:r>
            <a:r>
              <a:rPr lang="ko-KR" altLang="en-US" sz="8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       정보를 입력해 주세요</a:t>
            </a:r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568555" y="4370764"/>
            <a:ext cx="2046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10441" y="4410134"/>
            <a:ext cx="2161952" cy="180425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/>
          <a:p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! </a:t>
            </a:r>
            <a:r>
              <a:rPr lang="ko-KR" altLang="en-US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계약자와 예금주가 반드시 동일해야 합니다</a:t>
            </a:r>
            <a:r>
              <a:rPr lang="en-US" altLang="ko-KR" sz="700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882731" y="1244844"/>
            <a:ext cx="2186107" cy="1612321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62226"/>
              </p:ext>
            </p:extLst>
          </p:nvPr>
        </p:nvGraphicFramePr>
        <p:xfrm>
          <a:off x="3945889" y="1391349"/>
          <a:ext cx="2065605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6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은행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국민은행                             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V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7" name="직선 연결선 46"/>
          <p:cNvCxnSpPr/>
          <p:nvPr/>
        </p:nvCxnSpPr>
        <p:spPr>
          <a:xfrm>
            <a:off x="3940845" y="1913037"/>
            <a:ext cx="2046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44918"/>
              </p:ext>
            </p:extLst>
          </p:nvPr>
        </p:nvGraphicFramePr>
        <p:xfrm>
          <a:off x="3945889" y="2045732"/>
          <a:ext cx="2065605" cy="52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6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계좌번호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  <a:tr h="260844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“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-”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없이 숫자만 입력</a:t>
                      </a:r>
                      <a:endParaRPr kumimoji="0" lang="en-US" altLang="ko-KR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</a:tbl>
          </a:graphicData>
        </a:graphic>
      </p:graphicFrame>
      <p:cxnSp>
        <p:nvCxnSpPr>
          <p:cNvPr id="49" name="직선 연결선 48"/>
          <p:cNvCxnSpPr/>
          <p:nvPr/>
        </p:nvCxnSpPr>
        <p:spPr>
          <a:xfrm>
            <a:off x="3940845" y="2568295"/>
            <a:ext cx="204639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4943429" y="2340941"/>
            <a:ext cx="852978" cy="212575"/>
          </a:xfrm>
          <a:prstGeom prst="roundRect">
            <a:avLst>
              <a:gd name="adj" fmla="val 16043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예금주확인</a:t>
            </a:r>
            <a:endParaRPr lang="ko-KR" altLang="en-US" sz="7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0442" y="1477542"/>
            <a:ext cx="1580234" cy="226591"/>
          </a:xfrm>
          <a:prstGeom prst="rect">
            <a:avLst/>
          </a:prstGeom>
        </p:spPr>
        <p:txBody>
          <a:bodyPr wrap="square" lIns="36000" tIns="36000" rIns="36000" bIns="36000" anchor="ctr">
            <a:spAutoFit/>
          </a:bodyPr>
          <a:lstStyle/>
          <a:p>
            <a:r>
              <a:rPr lang="ko-KR" altLang="en-US" sz="1000" b="1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ⓥ</a:t>
            </a:r>
            <a:r>
              <a:rPr lang="ko-KR" altLang="en-US" sz="1000" dirty="0" smtClean="0">
                <a:sym typeface="Wingdings" panose="05000000000000000000" pitchFamily="2" charset="2"/>
              </a:rPr>
              <a:t></a:t>
            </a:r>
            <a:endParaRPr lang="ko-KR" altLang="en-US" sz="10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490867" y="2273171"/>
            <a:ext cx="2186107" cy="1327228"/>
          </a:xfrm>
          <a:prstGeom prst="roundRect">
            <a:avLst>
              <a:gd name="adj" fmla="val 286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91779"/>
              </p:ext>
            </p:extLst>
          </p:nvPr>
        </p:nvGraphicFramePr>
        <p:xfrm>
          <a:off x="554025" y="2419675"/>
          <a:ext cx="2065605" cy="26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605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2608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송금계좌</a:t>
                      </a:r>
                      <a:endParaRPr kumimoji="0" lang="en-US" altLang="ko-KR" sz="7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655975"/>
                  </a:ext>
                </a:extLst>
              </a:tr>
            </a:tbl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610617" y="2654622"/>
            <a:ext cx="1689400" cy="217286"/>
            <a:chOff x="11095309" y="19375868"/>
            <a:chExt cx="1368967" cy="217286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2"/>
            <a:srcRect l="30785" t="23938" r="31120" b="38931"/>
            <a:stretch/>
          </p:blipFill>
          <p:spPr>
            <a:xfrm>
              <a:off x="11095309" y="19412511"/>
              <a:ext cx="147741" cy="144000"/>
            </a:xfrm>
            <a:prstGeom prst="rect">
              <a:avLst/>
            </a:prstGeom>
          </p:spPr>
        </p:pic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157862" y="19375868"/>
              <a:ext cx="1306414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 </a:t>
              </a:r>
              <a:r>
                <a:rPr lang="ko-KR" altLang="en-US" sz="800" spc="-70" dirty="0" err="1" smtClean="0">
                  <a:latin typeface="+mn-ea"/>
                </a:rPr>
                <a:t>초회</a:t>
              </a:r>
              <a:r>
                <a:rPr lang="ko-KR" altLang="en-US" sz="800" spc="-70" dirty="0" smtClean="0">
                  <a:latin typeface="+mn-ea"/>
                </a:rPr>
                <a:t> </a:t>
              </a:r>
              <a:r>
                <a:rPr lang="ko-KR" altLang="en-US" sz="800" spc="-70" dirty="0" err="1" smtClean="0">
                  <a:latin typeface="+mn-ea"/>
                </a:rPr>
                <a:t>납부계좌와</a:t>
              </a:r>
              <a:r>
                <a:rPr lang="ko-KR" altLang="en-US" sz="800" spc="-70" dirty="0" smtClean="0">
                  <a:latin typeface="+mn-ea"/>
                </a:rPr>
                <a:t> 동일</a:t>
              </a:r>
              <a:endParaRPr lang="ko-KR" altLang="en-US" sz="800" spc="-70" dirty="0">
                <a:latin typeface="+mn-ea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10617" y="2929381"/>
            <a:ext cx="1689400" cy="217286"/>
            <a:chOff x="11619195" y="19375868"/>
            <a:chExt cx="1368967" cy="217286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1092" t="23842" r="29849" b="37099"/>
            <a:stretch/>
          </p:blipFill>
          <p:spPr>
            <a:xfrm>
              <a:off x="11619195" y="19418438"/>
              <a:ext cx="144000" cy="144000"/>
            </a:xfrm>
            <a:prstGeom prst="rect">
              <a:avLst/>
            </a:prstGeom>
          </p:spPr>
        </p:pic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674292" y="19375868"/>
              <a:ext cx="131387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spc="-70" dirty="0" smtClean="0">
                  <a:latin typeface="+mn-ea"/>
                </a:rPr>
                <a:t> </a:t>
              </a:r>
              <a:r>
                <a:rPr lang="en-US" altLang="ko-KR" sz="800" spc="-70" dirty="0" smtClean="0">
                  <a:latin typeface="+mn-ea"/>
                </a:rPr>
                <a:t>2</a:t>
              </a:r>
              <a:r>
                <a:rPr lang="ko-KR" altLang="en-US" sz="800" spc="-70" dirty="0" smtClean="0">
                  <a:latin typeface="+mn-ea"/>
                </a:rPr>
                <a:t>회 </a:t>
              </a:r>
              <a:r>
                <a:rPr lang="ko-KR" altLang="en-US" sz="800" spc="-70" dirty="0" err="1" smtClean="0">
                  <a:latin typeface="+mn-ea"/>
                </a:rPr>
                <a:t>납부계좌와</a:t>
              </a:r>
              <a:r>
                <a:rPr lang="ko-KR" altLang="en-US" sz="800" spc="-70" dirty="0" smtClean="0">
                  <a:latin typeface="+mn-ea"/>
                </a:rPr>
                <a:t> 동일</a:t>
              </a:r>
              <a:endParaRPr lang="ko-KR" altLang="en-US" sz="800" spc="-70" dirty="0">
                <a:latin typeface="+mn-ea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10617" y="3204140"/>
            <a:ext cx="1689400" cy="217286"/>
            <a:chOff x="11619195" y="19375868"/>
            <a:chExt cx="1368967" cy="21728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31092" t="23842" r="29849" b="37099"/>
            <a:stretch/>
          </p:blipFill>
          <p:spPr>
            <a:xfrm>
              <a:off x="11619195" y="19418438"/>
              <a:ext cx="144000" cy="144000"/>
            </a:xfrm>
            <a:prstGeom prst="rect">
              <a:avLst/>
            </a:prstGeom>
          </p:spPr>
        </p:pic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11674292" y="19375868"/>
              <a:ext cx="1313870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spc="-70" dirty="0">
                  <a:latin typeface="+mn-ea"/>
                </a:rPr>
                <a:t> </a:t>
              </a:r>
              <a:r>
                <a:rPr lang="ko-KR" altLang="en-US" sz="800" spc="-70" dirty="0" err="1">
                  <a:latin typeface="+mn-ea"/>
                </a:rPr>
                <a:t>다른계좌</a:t>
              </a:r>
              <a:endParaRPr lang="ko-KR" altLang="en-US" sz="800" spc="-70" dirty="0">
                <a:latin typeface="+mn-ea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39E2016E-0EEF-304D-EF91-06F408E1F25E}"/>
              </a:ext>
            </a:extLst>
          </p:cNvPr>
          <p:cNvSpPr/>
          <p:nvPr/>
        </p:nvSpPr>
        <p:spPr bwMode="auto">
          <a:xfrm>
            <a:off x="850702" y="1903915"/>
            <a:ext cx="141912" cy="117610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700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rgbClr val="000000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?</a:t>
            </a:r>
            <a:endParaRPr kumimoji="1" lang="ko-KR" altLang="en-US" sz="700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rgbClr val="000000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4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err="1" smtClean="0"/>
              <a:t>메인화면</a:t>
            </a:r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21" name="모서리가 둥근 직사각형 41">
            <a:extLst>
              <a:ext uri="{FF2B5EF4-FFF2-40B4-BE49-F238E27FC236}">
                <a16:creationId xmlns:a16="http://schemas.microsoft.com/office/drawing/2014/main" id="{0E46553C-2779-1C49-963F-A46F6457720B}"/>
              </a:ext>
            </a:extLst>
          </p:cNvPr>
          <p:cNvSpPr/>
          <p:nvPr/>
        </p:nvSpPr>
        <p:spPr>
          <a:xfrm>
            <a:off x="738105" y="1842771"/>
            <a:ext cx="1728000" cy="999361"/>
          </a:xfrm>
          <a:prstGeom prst="roundRect">
            <a:avLst>
              <a:gd name="adj" fmla="val 10524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7188F-1D7C-DF4D-96A8-4CBA2540811A}"/>
              </a:ext>
            </a:extLst>
          </p:cNvPr>
          <p:cNvSpPr txBox="1"/>
          <p:nvPr/>
        </p:nvSpPr>
        <p:spPr>
          <a:xfrm>
            <a:off x="927146" y="2613612"/>
            <a:ext cx="245594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0C4DD929-5BBF-4146-A900-BCD6085540BE}"/>
              </a:ext>
            </a:extLst>
          </p:cNvPr>
          <p:cNvSpPr/>
          <p:nvPr/>
        </p:nvSpPr>
        <p:spPr>
          <a:xfrm>
            <a:off x="994312" y="2162552"/>
            <a:ext cx="104190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45">
            <a:extLst>
              <a:ext uri="{FF2B5EF4-FFF2-40B4-BE49-F238E27FC236}">
                <a16:creationId xmlns:a16="http://schemas.microsoft.com/office/drawing/2014/main" id="{EE872E1D-3AD2-F544-8CA8-A43EB36A4AF7}"/>
              </a:ext>
            </a:extLst>
          </p:cNvPr>
          <p:cNvSpPr/>
          <p:nvPr/>
        </p:nvSpPr>
        <p:spPr>
          <a:xfrm>
            <a:off x="1328224" y="2457019"/>
            <a:ext cx="104190" cy="137282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46">
            <a:extLst>
              <a:ext uri="{FF2B5EF4-FFF2-40B4-BE49-F238E27FC236}">
                <a16:creationId xmlns:a16="http://schemas.microsoft.com/office/drawing/2014/main" id="{3DC33A59-1545-D744-8791-217AB168BA6A}"/>
              </a:ext>
            </a:extLst>
          </p:cNvPr>
          <p:cNvSpPr/>
          <p:nvPr/>
        </p:nvSpPr>
        <p:spPr>
          <a:xfrm>
            <a:off x="1714231" y="2244296"/>
            <a:ext cx="104190" cy="348507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47">
            <a:extLst>
              <a:ext uri="{FF2B5EF4-FFF2-40B4-BE49-F238E27FC236}">
                <a16:creationId xmlns:a16="http://schemas.microsoft.com/office/drawing/2014/main" id="{35473796-6514-414F-BFF7-416CFAE577AA}"/>
              </a:ext>
            </a:extLst>
          </p:cNvPr>
          <p:cNvSpPr/>
          <p:nvPr/>
        </p:nvSpPr>
        <p:spPr>
          <a:xfrm>
            <a:off x="2117874" y="2162554"/>
            <a:ext cx="104190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CEC53A-5706-A04D-B7AC-7E745A25B39F}"/>
              </a:ext>
            </a:extLst>
          </p:cNvPr>
          <p:cNvSpPr txBox="1"/>
          <p:nvPr/>
        </p:nvSpPr>
        <p:spPr>
          <a:xfrm>
            <a:off x="1328224" y="2613612"/>
            <a:ext cx="249642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EF8DFD-4825-4442-95F4-3C44D714AEA9}"/>
              </a:ext>
            </a:extLst>
          </p:cNvPr>
          <p:cNvSpPr txBox="1"/>
          <p:nvPr/>
        </p:nvSpPr>
        <p:spPr>
          <a:xfrm>
            <a:off x="1597797" y="2613612"/>
            <a:ext cx="340858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BE10BD-226C-6447-AE42-138FC692AFCB}"/>
              </a:ext>
            </a:extLst>
          </p:cNvPr>
          <p:cNvSpPr txBox="1"/>
          <p:nvPr/>
        </p:nvSpPr>
        <p:spPr>
          <a:xfrm>
            <a:off x="2022608" y="2613612"/>
            <a:ext cx="348374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CB75F-55DF-DF40-B1ED-E8312C8394C9}"/>
              </a:ext>
            </a:extLst>
          </p:cNvPr>
          <p:cNvSpPr txBox="1"/>
          <p:nvPr/>
        </p:nvSpPr>
        <p:spPr>
          <a:xfrm>
            <a:off x="994222" y="1927380"/>
            <a:ext cx="411709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kumimoji="0" lang="en-US" altLang="ko-KR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ED1808-A583-694B-8C9C-9F2676F7345A}"/>
              </a:ext>
            </a:extLst>
          </p:cNvPr>
          <p:cNvSpPr txBox="1"/>
          <p:nvPr/>
        </p:nvSpPr>
        <p:spPr>
          <a:xfrm>
            <a:off x="1298266" y="1927380"/>
            <a:ext cx="838147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월보험료  </a:t>
            </a:r>
            <a:r>
              <a:rPr kumimoji="0" lang="en-US" altLang="ko-KR" sz="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57">
            <a:extLst>
              <a:ext uri="{FF2B5EF4-FFF2-40B4-BE49-F238E27FC236}">
                <a16:creationId xmlns:a16="http://schemas.microsoft.com/office/drawing/2014/main" id="{5BD45DAC-5B2A-DE48-8419-94B60D91CAA5}"/>
              </a:ext>
            </a:extLst>
          </p:cNvPr>
          <p:cNvSpPr/>
          <p:nvPr/>
        </p:nvSpPr>
        <p:spPr>
          <a:xfrm>
            <a:off x="1100229" y="2940969"/>
            <a:ext cx="1003752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pc="-70" dirty="0"/>
              <a:t>내보험 알아보기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9FF05-D468-B048-8037-2114AAF9AB07}"/>
              </a:ext>
            </a:extLst>
          </p:cNvPr>
          <p:cNvSpPr txBox="1"/>
          <p:nvPr/>
        </p:nvSpPr>
        <p:spPr>
          <a:xfrm>
            <a:off x="675112" y="1585940"/>
            <a:ext cx="195364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내 보험 과연 충분할까 </a:t>
            </a:r>
            <a:r>
              <a:rPr lang="en-US" altLang="ko-KR" dirty="0"/>
              <a:t>?</a:t>
            </a:r>
          </a:p>
        </p:txBody>
      </p:sp>
      <p:sp>
        <p:nvSpPr>
          <p:cNvPr id="35" name="모서리가 둥근 직사각형 41">
            <a:extLst>
              <a:ext uri="{FF2B5EF4-FFF2-40B4-BE49-F238E27FC236}">
                <a16:creationId xmlns:a16="http://schemas.microsoft.com/office/drawing/2014/main" id="{9519C77B-657B-0148-8F83-1C8E99911EC6}"/>
              </a:ext>
            </a:extLst>
          </p:cNvPr>
          <p:cNvSpPr/>
          <p:nvPr/>
        </p:nvSpPr>
        <p:spPr>
          <a:xfrm>
            <a:off x="733616" y="5056625"/>
            <a:ext cx="1728590" cy="357105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증빙 서류 제출하기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모서리가 둥근 직사각형 41">
            <a:extLst>
              <a:ext uri="{FF2B5EF4-FFF2-40B4-BE49-F238E27FC236}">
                <a16:creationId xmlns:a16="http://schemas.microsoft.com/office/drawing/2014/main" id="{BB918E29-412D-2F41-BC0E-EDCF63C32F9A}"/>
              </a:ext>
            </a:extLst>
          </p:cNvPr>
          <p:cNvSpPr/>
          <p:nvPr/>
        </p:nvSpPr>
        <p:spPr>
          <a:xfrm>
            <a:off x="733616" y="4626958"/>
            <a:ext cx="1728590" cy="357105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내 계약 조회하기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7E8395-28D6-074C-B4E5-D13A837BEFFE}"/>
              </a:ext>
            </a:extLst>
          </p:cNvPr>
          <p:cNvSpPr txBox="1"/>
          <p:nvPr/>
        </p:nvSpPr>
        <p:spPr>
          <a:xfrm>
            <a:off x="642110" y="4395560"/>
            <a:ext cx="195364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나의 보험계약 현황</a:t>
            </a:r>
            <a:endParaRPr lang="en-US" altLang="ko-KR" dirty="0"/>
          </a:p>
        </p:txBody>
      </p:sp>
      <p:sp>
        <p:nvSpPr>
          <p:cNvPr id="38" name="모서리가 둥근 직사각형 41">
            <a:extLst>
              <a:ext uri="{FF2B5EF4-FFF2-40B4-BE49-F238E27FC236}">
                <a16:creationId xmlns:a16="http://schemas.microsoft.com/office/drawing/2014/main" id="{91F4CA1F-D1D5-9C44-A4BC-2067E0F9BDE3}"/>
              </a:ext>
            </a:extLst>
          </p:cNvPr>
          <p:cNvSpPr/>
          <p:nvPr/>
        </p:nvSpPr>
        <p:spPr>
          <a:xfrm>
            <a:off x="733616" y="3699713"/>
            <a:ext cx="1728590" cy="357105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나만의 보험 전문가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57A-CD7F-054F-8D31-CBABB9E73E19}"/>
              </a:ext>
            </a:extLst>
          </p:cNvPr>
          <p:cNvSpPr txBox="1"/>
          <p:nvPr/>
        </p:nvSpPr>
        <p:spPr>
          <a:xfrm>
            <a:off x="642110" y="3478978"/>
            <a:ext cx="1953649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전문가 상담 서비스</a:t>
            </a:r>
            <a:endParaRPr lang="en-US" altLang="ko-KR" dirty="0"/>
          </a:p>
        </p:txBody>
      </p:sp>
      <p:pic>
        <p:nvPicPr>
          <p:cNvPr id="40" name="Picture 2" descr="C:\Users\netive\Downloads\tap (1).png">
            <a:extLst>
              <a:ext uri="{FF2B5EF4-FFF2-40B4-BE49-F238E27FC236}">
                <a16:creationId xmlns:a16="http://schemas.microsoft.com/office/drawing/2014/main" id="{E3018C66-7305-BF4D-80DD-3A7466E5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52" y="2956748"/>
            <a:ext cx="282048" cy="28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8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직사각형 147"/>
          <p:cNvSpPr/>
          <p:nvPr/>
        </p:nvSpPr>
        <p:spPr>
          <a:xfrm>
            <a:off x="3745394" y="3298012"/>
            <a:ext cx="2410144" cy="322380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모서리가 둥근 직사각형 41">
            <a:extLst>
              <a:ext uri="{FF2B5EF4-FFF2-40B4-BE49-F238E27FC236}">
                <a16:creationId xmlns:a16="http://schemas.microsoft.com/office/drawing/2014/main" id="{6CDCB1CD-DAEE-4B06-9EFE-5E98820B8626}"/>
              </a:ext>
            </a:extLst>
          </p:cNvPr>
          <p:cNvSpPr/>
          <p:nvPr/>
        </p:nvSpPr>
        <p:spPr>
          <a:xfrm>
            <a:off x="3872794" y="2861200"/>
            <a:ext cx="2158507" cy="394262"/>
          </a:xfrm>
          <a:prstGeom prst="roundRect">
            <a:avLst>
              <a:gd name="adj" fmla="val 15904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초기메인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537CA97-59EC-7F22-E86A-820D4FE749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185E8F-18C3-DACB-401E-C6D37C08D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2" name="텍스트 개체 틀 10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KB</a:t>
            </a:r>
            <a:r>
              <a:rPr lang="ko-KR" altLang="en-US" dirty="0"/>
              <a:t>라이프 </a:t>
            </a:r>
            <a:r>
              <a:rPr lang="ko-KR" altLang="en-US" dirty="0" err="1"/>
              <a:t>온라인보험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0" name="텍스트 개체 틀 9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1" name="텍스트 개체 틀 10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03" name="텍스트 개체 틀 10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489861"/>
              </p:ext>
            </p:extLst>
          </p:nvPr>
        </p:nvGraphicFramePr>
        <p:xfrm>
          <a:off x="9560772" y="1477542"/>
          <a:ext cx="2561319" cy="276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5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보장분석 서비스 영역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5-1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월보험료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보험건수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기준금액을 공통 이미지로 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5</a:t>
                      </a:r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-2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추후 보장분석 내에 권장금액 데이터 연계 가능 시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나이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성별에 따른 그래프를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‘6a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＇처럼 제공 예정</a:t>
                      </a:r>
                    </a:p>
                  </a:txBody>
                  <a:tcPr marL="72000" marR="72000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6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나만의 보험 전문가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컨텐츠 연결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컨텐츠 연계 방식으로 신규 화면 연계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marL="0" marR="0" lvl="0" indent="0" algn="ctr" defTabSz="121761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</a:rPr>
                        <a:t>7</a:t>
                      </a:r>
                    </a:p>
                  </a:txBody>
                  <a:tcPr marL="53999" marR="53999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kern="1200" dirty="0" smtClean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7-1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골든라이프센터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 등 컨텐츠 연결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어드민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 연계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8-2 KB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스타클럽 플랫폼 배너제공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(KB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스타클럽 플랫폼으로 이동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+mn-cs"/>
                        </a:rPr>
                        <a:t>) </a:t>
                      </a:r>
                    </a:p>
                  </a:txBody>
                  <a:tcPr marL="72000" marR="72000" marT="33889" marB="33889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9" name="Rectangle 2">
            <a:extLst>
              <a:ext uri="{FF2B5EF4-FFF2-40B4-BE49-F238E27FC236}">
                <a16:creationId xmlns:a16="http://schemas.microsoft.com/office/drawing/2014/main" id="{98E96102-EE65-EBAD-26C2-29E7B5FA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1" y="545555"/>
            <a:ext cx="9446091" cy="2497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1370728"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▲ 이전 페이지에서 이어서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DE6FD25-5FF0-4FAE-A663-3F1CE3F4C707}"/>
              </a:ext>
            </a:extLst>
          </p:cNvPr>
          <p:cNvSpPr/>
          <p:nvPr/>
        </p:nvSpPr>
        <p:spPr>
          <a:xfrm>
            <a:off x="465484" y="1504430"/>
            <a:ext cx="10647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KB</a:t>
            </a:r>
            <a:r>
              <a:rPr lang="ko-KR" altLang="en-US" sz="900" b="1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latin typeface="+mn-ea"/>
              </a:rPr>
              <a:t>금융그룹 제휴</a:t>
            </a:r>
            <a:endParaRPr lang="en-US" altLang="ko-KR" sz="900" b="1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latin typeface="+mn-ea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A784DB2-ACC2-4B91-A3DA-527EE01F6C2C}"/>
              </a:ext>
            </a:extLst>
          </p:cNvPr>
          <p:cNvCxnSpPr>
            <a:cxnSpLocks/>
          </p:cNvCxnSpPr>
          <p:nvPr/>
        </p:nvCxnSpPr>
        <p:spPr>
          <a:xfrm>
            <a:off x="553599" y="1735262"/>
            <a:ext cx="8767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63">
            <a:extLst>
              <a:ext uri="{FF2B5EF4-FFF2-40B4-BE49-F238E27FC236}">
                <a16:creationId xmlns:a16="http://schemas.microsoft.com/office/drawing/2014/main" id="{07A516A5-7E53-4CFF-8EF8-48414BBDF04F}"/>
              </a:ext>
            </a:extLst>
          </p:cNvPr>
          <p:cNvSpPr/>
          <p:nvPr/>
        </p:nvSpPr>
        <p:spPr>
          <a:xfrm>
            <a:off x="551356" y="1856700"/>
            <a:ext cx="2165717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798C85-A8D1-45F9-8185-CC201015B9DF}"/>
              </a:ext>
            </a:extLst>
          </p:cNvPr>
          <p:cNvSpPr txBox="1"/>
          <p:nvPr/>
        </p:nvSpPr>
        <p:spPr>
          <a:xfrm>
            <a:off x="955678" y="1983022"/>
            <a:ext cx="147226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700" spc="-70" dirty="0"/>
              <a:t>KB</a:t>
            </a:r>
            <a:r>
              <a:rPr lang="ko-KR" altLang="en-US" sz="700" spc="-70" dirty="0"/>
              <a:t>신용생명보험</a:t>
            </a:r>
            <a:endParaRPr lang="en-US" altLang="ko-KR" sz="700" spc="-7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4CD5759-8BD3-436B-9388-9E027F57E671}"/>
              </a:ext>
            </a:extLst>
          </p:cNvPr>
          <p:cNvSpPr txBox="1"/>
          <p:nvPr/>
        </p:nvSpPr>
        <p:spPr>
          <a:xfrm>
            <a:off x="574731" y="2166586"/>
            <a:ext cx="1879542" cy="258532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-70" dirty="0">
                <a:solidFill>
                  <a:schemeClr val="tx1"/>
                </a:solidFill>
              </a:rPr>
              <a:t>대출금상환보장</a:t>
            </a:r>
            <a:r>
              <a:rPr lang="en-US" altLang="ko-KR" sz="700" b="0" spc="-70" dirty="0">
                <a:solidFill>
                  <a:schemeClr val="tx1"/>
                </a:solidFill>
              </a:rPr>
              <a:t> + </a:t>
            </a:r>
            <a:r>
              <a:rPr lang="ko-KR" altLang="en-US" sz="700" b="0" spc="-70" dirty="0">
                <a:solidFill>
                  <a:schemeClr val="tx1"/>
                </a:solidFill>
              </a:rPr>
              <a:t>교통사고보장 </a:t>
            </a:r>
            <a:r>
              <a:rPr lang="en-US" altLang="ko-KR" sz="700" b="0" spc="-70" dirty="0">
                <a:solidFill>
                  <a:schemeClr val="tx1"/>
                </a:solidFill>
              </a:rPr>
              <a:t>+ </a:t>
            </a:r>
            <a:r>
              <a:rPr lang="ko-KR" altLang="en-US" sz="700" b="0" spc="-70" dirty="0" err="1">
                <a:solidFill>
                  <a:schemeClr val="tx1"/>
                </a:solidFill>
              </a:rPr>
              <a:t>통신비보장</a:t>
            </a:r>
            <a:r>
              <a:rPr lang="ko-KR" altLang="en-US" sz="700" b="0" spc="-70" dirty="0">
                <a:solidFill>
                  <a:schemeClr val="tx1"/>
                </a:solidFill>
              </a:rPr>
              <a:t> 모두 무료</a:t>
            </a:r>
            <a:r>
              <a:rPr lang="en-US" altLang="ko-KR" sz="700" b="0" spc="-7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109" name="그래픽 47" descr="아래쪽 캐럿 윤곽선">
            <a:extLst>
              <a:ext uri="{FF2B5EF4-FFF2-40B4-BE49-F238E27FC236}">
                <a16:creationId xmlns:a16="http://schemas.microsoft.com/office/drawing/2014/main" id="{68F5A620-8C01-4C73-9C6C-FCB9C5C3C9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2435658" y="1957511"/>
            <a:ext cx="160072" cy="203320"/>
          </a:xfrm>
          <a:prstGeom prst="rect">
            <a:avLst/>
          </a:prstGeom>
          <a:noFill/>
        </p:spPr>
      </p:pic>
      <p:sp>
        <p:nvSpPr>
          <p:cNvPr id="110" name="모서리가 둥근 직사각형 67">
            <a:extLst>
              <a:ext uri="{FF2B5EF4-FFF2-40B4-BE49-F238E27FC236}">
                <a16:creationId xmlns:a16="http://schemas.microsoft.com/office/drawing/2014/main" id="{49072780-8AA8-41A7-A30D-8BAE1678AD1E}"/>
              </a:ext>
            </a:extLst>
          </p:cNvPr>
          <p:cNvSpPr/>
          <p:nvPr/>
        </p:nvSpPr>
        <p:spPr>
          <a:xfrm>
            <a:off x="649050" y="1976240"/>
            <a:ext cx="272083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무료</a:t>
            </a:r>
          </a:p>
        </p:txBody>
      </p:sp>
      <p:sp>
        <p:nvSpPr>
          <p:cNvPr id="111" name="모서리가 둥근 직사각형 63">
            <a:extLst>
              <a:ext uri="{FF2B5EF4-FFF2-40B4-BE49-F238E27FC236}">
                <a16:creationId xmlns:a16="http://schemas.microsoft.com/office/drawing/2014/main" id="{9954AE6D-EC1B-4C0E-94BD-2B2F1A8B31D7}"/>
              </a:ext>
            </a:extLst>
          </p:cNvPr>
          <p:cNvSpPr/>
          <p:nvPr/>
        </p:nvSpPr>
        <p:spPr>
          <a:xfrm>
            <a:off x="551356" y="2506818"/>
            <a:ext cx="2165717" cy="588191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AF129EB-2FA1-4573-B5C4-794312F3C5C4}"/>
              </a:ext>
            </a:extLst>
          </p:cNvPr>
          <p:cNvSpPr txBox="1"/>
          <p:nvPr/>
        </p:nvSpPr>
        <p:spPr>
          <a:xfrm>
            <a:off x="946971" y="2633140"/>
            <a:ext cx="1472269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spc="-70" dirty="0"/>
              <a:t>대중교통재해보장보험</a:t>
            </a:r>
            <a:endParaRPr lang="en-US" altLang="ko-KR" sz="700" spc="-7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B1BAD3-2A1E-47B9-833C-E2A3C4682799}"/>
              </a:ext>
            </a:extLst>
          </p:cNvPr>
          <p:cNvSpPr txBox="1"/>
          <p:nvPr/>
        </p:nvSpPr>
        <p:spPr>
          <a:xfrm>
            <a:off x="574731" y="2816704"/>
            <a:ext cx="1879542" cy="129266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700" b="0" spc="-70" dirty="0">
                <a:solidFill>
                  <a:schemeClr val="tx1"/>
                </a:solidFill>
              </a:rPr>
              <a:t>KB</a:t>
            </a:r>
            <a:r>
              <a:rPr lang="ko-KR" altLang="en-US" sz="700" b="0" spc="-70" dirty="0">
                <a:solidFill>
                  <a:schemeClr val="tx1"/>
                </a:solidFill>
              </a:rPr>
              <a:t>스타클럽 제휴서비스</a:t>
            </a:r>
            <a:endParaRPr lang="en-US" altLang="ko-KR" sz="700" b="0" spc="-70" dirty="0">
              <a:solidFill>
                <a:schemeClr val="tx1"/>
              </a:solidFill>
            </a:endParaRPr>
          </a:p>
        </p:txBody>
      </p:sp>
      <p:pic>
        <p:nvPicPr>
          <p:cNvPr id="114" name="그래픽 47" descr="아래쪽 캐럿 윤곽선">
            <a:extLst>
              <a:ext uri="{FF2B5EF4-FFF2-40B4-BE49-F238E27FC236}">
                <a16:creationId xmlns:a16="http://schemas.microsoft.com/office/drawing/2014/main" id="{3FAF2AEA-6E5F-4D33-A141-8281F439EF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rot="16200000">
            <a:off x="2435658" y="2607629"/>
            <a:ext cx="160072" cy="203320"/>
          </a:xfrm>
          <a:prstGeom prst="rect">
            <a:avLst/>
          </a:prstGeom>
          <a:noFill/>
        </p:spPr>
      </p:pic>
      <p:sp>
        <p:nvSpPr>
          <p:cNvPr id="115" name="모서리가 둥근 직사각형 67">
            <a:extLst>
              <a:ext uri="{FF2B5EF4-FFF2-40B4-BE49-F238E27FC236}">
                <a16:creationId xmlns:a16="http://schemas.microsoft.com/office/drawing/2014/main" id="{A571EB65-6A5E-4847-81A0-B97890C813EA}"/>
              </a:ext>
            </a:extLst>
          </p:cNvPr>
          <p:cNvSpPr/>
          <p:nvPr/>
        </p:nvSpPr>
        <p:spPr>
          <a:xfrm>
            <a:off x="649050" y="2626358"/>
            <a:ext cx="272083" cy="128419"/>
          </a:xfrm>
          <a:prstGeom prst="roundRect">
            <a:avLst>
              <a:gd name="adj" fmla="val 25481"/>
            </a:avLst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spc="-70" dirty="0">
                <a:solidFill>
                  <a:schemeClr val="bg1"/>
                </a:solidFill>
                <a:latin typeface="+mn-ea"/>
              </a:rPr>
              <a:t>무료</a:t>
            </a:r>
          </a:p>
        </p:txBody>
      </p:sp>
      <p:sp>
        <p:nvSpPr>
          <p:cNvPr id="116" name="모서리가 둥근 직사각형 41">
            <a:extLst>
              <a:ext uri="{FF2B5EF4-FFF2-40B4-BE49-F238E27FC236}">
                <a16:creationId xmlns:a16="http://schemas.microsoft.com/office/drawing/2014/main" id="{BA63716B-D25C-4440-BEBE-1C3AE29DF920}"/>
              </a:ext>
            </a:extLst>
          </p:cNvPr>
          <p:cNvSpPr/>
          <p:nvPr/>
        </p:nvSpPr>
        <p:spPr>
          <a:xfrm>
            <a:off x="574731" y="3703718"/>
            <a:ext cx="2086831" cy="999361"/>
          </a:xfrm>
          <a:prstGeom prst="roundRect">
            <a:avLst>
              <a:gd name="adj" fmla="val 10524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08B1BE4-798F-4FB4-887F-AE5E9B5427DE}"/>
              </a:ext>
            </a:extLst>
          </p:cNvPr>
          <p:cNvSpPr txBox="1"/>
          <p:nvPr/>
        </p:nvSpPr>
        <p:spPr>
          <a:xfrm>
            <a:off x="932065" y="4474559"/>
            <a:ext cx="273476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모서리가 둥근 직사각형 44">
            <a:extLst>
              <a:ext uri="{FF2B5EF4-FFF2-40B4-BE49-F238E27FC236}">
                <a16:creationId xmlns:a16="http://schemas.microsoft.com/office/drawing/2014/main" id="{52652DA5-E435-4B79-B7C8-F3C11FE98A71}"/>
              </a:ext>
            </a:extLst>
          </p:cNvPr>
          <p:cNvSpPr/>
          <p:nvPr/>
        </p:nvSpPr>
        <p:spPr>
          <a:xfrm>
            <a:off x="1015285" y="4023499"/>
            <a:ext cx="116018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모서리가 둥근 직사각형 45">
            <a:extLst>
              <a:ext uri="{FF2B5EF4-FFF2-40B4-BE49-F238E27FC236}">
                <a16:creationId xmlns:a16="http://schemas.microsoft.com/office/drawing/2014/main" id="{37589205-50F8-4FBA-ACF9-20186CF3B38D}"/>
              </a:ext>
            </a:extLst>
          </p:cNvPr>
          <p:cNvSpPr/>
          <p:nvPr/>
        </p:nvSpPr>
        <p:spPr>
          <a:xfrm>
            <a:off x="1349197" y="4317966"/>
            <a:ext cx="116018" cy="137282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모서리가 둥근 직사각형 46">
            <a:extLst>
              <a:ext uri="{FF2B5EF4-FFF2-40B4-BE49-F238E27FC236}">
                <a16:creationId xmlns:a16="http://schemas.microsoft.com/office/drawing/2014/main" id="{9CBFD12D-F4D6-47C3-A1DE-F10E4B75C726}"/>
              </a:ext>
            </a:extLst>
          </p:cNvPr>
          <p:cNvSpPr/>
          <p:nvPr/>
        </p:nvSpPr>
        <p:spPr>
          <a:xfrm>
            <a:off x="1735204" y="4105243"/>
            <a:ext cx="116018" cy="348507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모서리가 둥근 직사각형 47">
            <a:extLst>
              <a:ext uri="{FF2B5EF4-FFF2-40B4-BE49-F238E27FC236}">
                <a16:creationId xmlns:a16="http://schemas.microsoft.com/office/drawing/2014/main" id="{1E8FD830-50CC-4C05-895B-413736C5C247}"/>
              </a:ext>
            </a:extLst>
          </p:cNvPr>
          <p:cNvSpPr/>
          <p:nvPr/>
        </p:nvSpPr>
        <p:spPr>
          <a:xfrm>
            <a:off x="2138847" y="4023501"/>
            <a:ext cx="116018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EFB9E1F-696A-4194-B73D-E5D96B3C06A5}"/>
              </a:ext>
            </a:extLst>
          </p:cNvPr>
          <p:cNvSpPr txBox="1"/>
          <p:nvPr/>
        </p:nvSpPr>
        <p:spPr>
          <a:xfrm>
            <a:off x="1332684" y="4474559"/>
            <a:ext cx="277983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C593A57-0F3C-46A0-A4EE-7020010D5496}"/>
              </a:ext>
            </a:extLst>
          </p:cNvPr>
          <p:cNvSpPr txBox="1"/>
          <p:nvPr/>
        </p:nvSpPr>
        <p:spPr>
          <a:xfrm>
            <a:off x="1591901" y="4474559"/>
            <a:ext cx="379555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FEFDD0C-BCFB-4FFD-97BC-8E7F3B0FAD83}"/>
              </a:ext>
            </a:extLst>
          </p:cNvPr>
          <p:cNvSpPr txBox="1"/>
          <p:nvPr/>
        </p:nvSpPr>
        <p:spPr>
          <a:xfrm>
            <a:off x="2015859" y="4474559"/>
            <a:ext cx="387924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7EF6F46-0368-47DA-A323-7CAF99BA3489}"/>
              </a:ext>
            </a:extLst>
          </p:cNvPr>
          <p:cNvSpPr txBox="1"/>
          <p:nvPr/>
        </p:nvSpPr>
        <p:spPr>
          <a:xfrm>
            <a:off x="980283" y="3788327"/>
            <a:ext cx="458449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kumimoji="0" lang="en-US" altLang="ko-KR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ECBA655-08A2-43B3-9162-2B7C05369B06}"/>
              </a:ext>
            </a:extLst>
          </p:cNvPr>
          <p:cNvSpPr txBox="1"/>
          <p:nvPr/>
        </p:nvSpPr>
        <p:spPr>
          <a:xfrm>
            <a:off x="1235915" y="3788327"/>
            <a:ext cx="933299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월보험료  </a:t>
            </a:r>
            <a:r>
              <a:rPr kumimoji="0" lang="en-US" altLang="ko-KR" sz="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모서리가 둥근 직사각형 57">
            <a:extLst>
              <a:ext uri="{FF2B5EF4-FFF2-40B4-BE49-F238E27FC236}">
                <a16:creationId xmlns:a16="http://schemas.microsoft.com/office/drawing/2014/main" id="{ACD26C90-5BB4-4F0B-9C70-7D4EE4D25B56}"/>
              </a:ext>
            </a:extLst>
          </p:cNvPr>
          <p:cNvSpPr/>
          <p:nvPr/>
        </p:nvSpPr>
        <p:spPr>
          <a:xfrm>
            <a:off x="1019077" y="4801916"/>
            <a:ext cx="1117705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pc="-70" dirty="0" err="1"/>
              <a:t>내보험</a:t>
            </a:r>
            <a:r>
              <a:rPr lang="ko-KR" altLang="en-US" sz="700" spc="-70" dirty="0"/>
              <a:t> 알아보기</a:t>
            </a:r>
          </a:p>
        </p:txBody>
      </p:sp>
      <p:sp>
        <p:nvSpPr>
          <p:cNvPr id="128" name="모서리가 둥근 직사각형 41">
            <a:extLst>
              <a:ext uri="{FF2B5EF4-FFF2-40B4-BE49-F238E27FC236}">
                <a16:creationId xmlns:a16="http://schemas.microsoft.com/office/drawing/2014/main" id="{6CDCB1CD-DAEE-4B06-9EFE-5E98820B8626}"/>
              </a:ext>
            </a:extLst>
          </p:cNvPr>
          <p:cNvSpPr/>
          <p:nvPr/>
        </p:nvSpPr>
        <p:spPr>
          <a:xfrm>
            <a:off x="3872794" y="2395063"/>
            <a:ext cx="2158507" cy="394262"/>
          </a:xfrm>
          <a:prstGeom prst="roundRect">
            <a:avLst>
              <a:gd name="adj" fmla="val 15904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E8BE799-5EF3-4012-8869-76BBD4D2C3BD}"/>
              </a:ext>
            </a:extLst>
          </p:cNvPr>
          <p:cNvSpPr txBox="1"/>
          <p:nvPr/>
        </p:nvSpPr>
        <p:spPr>
          <a:xfrm>
            <a:off x="4008468" y="2504949"/>
            <a:ext cx="1537018" cy="147733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800" b="0" spc="0" dirty="0" err="1"/>
              <a:t>골든라이프센터</a:t>
            </a:r>
            <a:endParaRPr lang="en-US" altLang="ko-KR" sz="800" b="0" spc="0" dirty="0"/>
          </a:p>
        </p:txBody>
      </p:sp>
      <p:sp>
        <p:nvSpPr>
          <p:cNvPr id="130" name="모서리가 둥근 직사각형 41">
            <a:extLst>
              <a:ext uri="{FF2B5EF4-FFF2-40B4-BE49-F238E27FC236}">
                <a16:creationId xmlns:a16="http://schemas.microsoft.com/office/drawing/2014/main" id="{D6BC5BF0-23C9-46CD-A49F-A18E499B7956}"/>
              </a:ext>
            </a:extLst>
          </p:cNvPr>
          <p:cNvSpPr/>
          <p:nvPr/>
        </p:nvSpPr>
        <p:spPr>
          <a:xfrm>
            <a:off x="3872795" y="1586037"/>
            <a:ext cx="2158507" cy="298449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증빙 서류 제출하기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모서리가 둥근 직사각형 41">
            <a:extLst>
              <a:ext uri="{FF2B5EF4-FFF2-40B4-BE49-F238E27FC236}">
                <a16:creationId xmlns:a16="http://schemas.microsoft.com/office/drawing/2014/main" id="{1F034C74-943F-4426-99B5-AF24EFCB1993}"/>
              </a:ext>
            </a:extLst>
          </p:cNvPr>
          <p:cNvSpPr/>
          <p:nvPr/>
        </p:nvSpPr>
        <p:spPr>
          <a:xfrm>
            <a:off x="3872795" y="1169937"/>
            <a:ext cx="2158507" cy="311980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내 계약 조회하기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4024831-785E-4DF1-8FA0-3861F6EAC217}"/>
              </a:ext>
            </a:extLst>
          </p:cNvPr>
          <p:cNvSpPr txBox="1"/>
          <p:nvPr/>
        </p:nvSpPr>
        <p:spPr>
          <a:xfrm>
            <a:off x="486121" y="3446887"/>
            <a:ext cx="2175441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내 보험 과연 충분할까 </a:t>
            </a:r>
            <a:r>
              <a:rPr lang="en-US" altLang="ko-KR" dirty="0"/>
              <a:t>?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A3DB035-F734-4E98-AD30-6843752C47E2}"/>
              </a:ext>
            </a:extLst>
          </p:cNvPr>
          <p:cNvSpPr txBox="1"/>
          <p:nvPr/>
        </p:nvSpPr>
        <p:spPr>
          <a:xfrm>
            <a:off x="4024999" y="2993603"/>
            <a:ext cx="1537018" cy="147733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b="0" spc="0" dirty="0"/>
              <a:t>KB</a:t>
            </a:r>
            <a:r>
              <a:rPr lang="ko-KR" altLang="en-US" sz="800" b="0" spc="0" dirty="0"/>
              <a:t>스타클럽 플랫폼</a:t>
            </a:r>
            <a:endParaRPr lang="en-US" altLang="ko-KR" sz="800" b="0" spc="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FC00002-C62F-4CC4-89AD-F6FA985DED8A}"/>
              </a:ext>
            </a:extLst>
          </p:cNvPr>
          <p:cNvSpPr txBox="1"/>
          <p:nvPr/>
        </p:nvSpPr>
        <p:spPr>
          <a:xfrm>
            <a:off x="3763382" y="2176895"/>
            <a:ext cx="2440373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컨텐츠</a:t>
            </a:r>
            <a:endParaRPr lang="en-US" altLang="ko-KR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FA7814-710C-46EC-9D9D-55417B644B2F}"/>
              </a:ext>
            </a:extLst>
          </p:cNvPr>
          <p:cNvSpPr txBox="1"/>
          <p:nvPr/>
        </p:nvSpPr>
        <p:spPr>
          <a:xfrm>
            <a:off x="3763382" y="1996880"/>
            <a:ext cx="978753" cy="166199"/>
          </a:xfrm>
          <a:prstGeom prst="rect">
            <a:avLst/>
          </a:prstGeom>
          <a:solidFill>
            <a:srgbClr val="FFFF00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[</a:t>
            </a:r>
            <a:r>
              <a:rPr lang="ko-KR" altLang="en-US" dirty="0"/>
              <a:t>컨텐츠</a:t>
            </a:r>
            <a:r>
              <a:rPr lang="en-US" altLang="ko-KR" dirty="0"/>
              <a:t>] </a:t>
            </a:r>
            <a:r>
              <a:rPr lang="ko-KR" altLang="en-US" dirty="0"/>
              <a:t>탭 영역</a:t>
            </a:r>
            <a:endParaRPr lang="en-US" altLang="ko-KR" dirty="0"/>
          </a:p>
        </p:txBody>
      </p:sp>
      <p:sp>
        <p:nvSpPr>
          <p:cNvPr id="138" name="모서리가 둥근 직사각형 41">
            <a:extLst>
              <a:ext uri="{FF2B5EF4-FFF2-40B4-BE49-F238E27FC236}">
                <a16:creationId xmlns:a16="http://schemas.microsoft.com/office/drawing/2014/main" id="{C46C3241-D171-4B2A-87B9-CC9A0A694758}"/>
              </a:ext>
            </a:extLst>
          </p:cNvPr>
          <p:cNvSpPr/>
          <p:nvPr/>
        </p:nvSpPr>
        <p:spPr>
          <a:xfrm>
            <a:off x="746941" y="5352974"/>
            <a:ext cx="1728590" cy="357105"/>
          </a:xfrm>
          <a:prstGeom prst="roundRect">
            <a:avLst>
              <a:gd name="adj" fmla="val 23219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나만의 보험 전문가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436E93E-6169-4FD3-9E0A-44B9FA0FECAC}"/>
              </a:ext>
            </a:extLst>
          </p:cNvPr>
          <p:cNvSpPr txBox="1"/>
          <p:nvPr/>
        </p:nvSpPr>
        <p:spPr>
          <a:xfrm>
            <a:off x="401277" y="3176256"/>
            <a:ext cx="988468" cy="166199"/>
          </a:xfrm>
          <a:prstGeom prst="rect">
            <a:avLst/>
          </a:prstGeom>
          <a:solidFill>
            <a:srgbClr val="FFFF00"/>
          </a:solidFill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mtClean="0"/>
              <a:t>[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] </a:t>
            </a:r>
            <a:r>
              <a:rPr lang="ko-KR" altLang="en-US" dirty="0"/>
              <a:t>탭 영역</a:t>
            </a:r>
            <a:endParaRPr lang="en-US" altLang="ko-KR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A3DB035-F734-4E98-AD30-6843752C47E2}"/>
              </a:ext>
            </a:extLst>
          </p:cNvPr>
          <p:cNvSpPr txBox="1"/>
          <p:nvPr/>
        </p:nvSpPr>
        <p:spPr>
          <a:xfrm>
            <a:off x="4369718" y="3395194"/>
            <a:ext cx="1155053" cy="133178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0" dirty="0" smtClean="0">
                <a:solidFill>
                  <a:srgbClr val="7C7C7C"/>
                </a:solidFill>
              </a:rPr>
              <a:t>고객센터</a:t>
            </a:r>
            <a:r>
              <a:rPr lang="en-US" altLang="ko-KR" sz="700" b="0" spc="0" dirty="0" smtClean="0">
                <a:solidFill>
                  <a:srgbClr val="7C7C7C"/>
                </a:solidFill>
              </a:rPr>
              <a:t>(</a:t>
            </a:r>
            <a:r>
              <a:rPr lang="ko-KR" altLang="en-US" sz="700" b="0" spc="0" dirty="0" smtClean="0">
                <a:solidFill>
                  <a:srgbClr val="7C7C7C"/>
                </a:solidFill>
              </a:rPr>
              <a:t>평일 </a:t>
            </a:r>
            <a:r>
              <a:rPr lang="en-US" altLang="ko-KR" sz="700" b="0" spc="0" dirty="0" smtClean="0">
                <a:solidFill>
                  <a:srgbClr val="7C7C7C"/>
                </a:solidFill>
              </a:rPr>
              <a:t>9</a:t>
            </a:r>
            <a:r>
              <a:rPr lang="ko-KR" altLang="en-US" sz="700" b="0" spc="0" dirty="0" smtClean="0">
                <a:solidFill>
                  <a:srgbClr val="7C7C7C"/>
                </a:solidFill>
              </a:rPr>
              <a:t>시 </a:t>
            </a:r>
            <a:r>
              <a:rPr lang="en-US" altLang="ko-KR" sz="700" b="0" spc="0" dirty="0" smtClean="0">
                <a:solidFill>
                  <a:srgbClr val="7C7C7C"/>
                </a:solidFill>
              </a:rPr>
              <a:t>~ 18</a:t>
            </a:r>
            <a:r>
              <a:rPr lang="ko-KR" altLang="en-US" sz="700" b="0" spc="0" dirty="0" smtClean="0">
                <a:solidFill>
                  <a:srgbClr val="7C7C7C"/>
                </a:solidFill>
              </a:rPr>
              <a:t>시</a:t>
            </a:r>
            <a:r>
              <a:rPr lang="en-US" altLang="ko-KR" sz="700" b="0" spc="0" dirty="0" smtClean="0">
                <a:solidFill>
                  <a:srgbClr val="7C7C7C"/>
                </a:solidFill>
              </a:rPr>
              <a:t>)</a:t>
            </a:r>
            <a:endParaRPr lang="en-US" altLang="ko-KR" sz="700" b="0" spc="0" dirty="0">
              <a:solidFill>
                <a:srgbClr val="7C7C7C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A3DB035-F734-4E98-AD30-6843752C47E2}"/>
              </a:ext>
            </a:extLst>
          </p:cNvPr>
          <p:cNvSpPr txBox="1"/>
          <p:nvPr/>
        </p:nvSpPr>
        <p:spPr>
          <a:xfrm>
            <a:off x="4465076" y="3809644"/>
            <a:ext cx="938973" cy="129266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700" b="0" spc="0" dirty="0" err="1" smtClean="0">
                <a:solidFill>
                  <a:srgbClr val="7C7C7C"/>
                </a:solidFill>
              </a:rPr>
              <a:t>온라인보험</a:t>
            </a:r>
            <a:r>
              <a:rPr lang="ko-KR" altLang="en-US" sz="700" b="0" spc="0" dirty="0" smtClean="0">
                <a:solidFill>
                  <a:srgbClr val="7C7C7C"/>
                </a:solidFill>
              </a:rPr>
              <a:t> 고객센터</a:t>
            </a:r>
            <a:endParaRPr lang="en-US" altLang="ko-KR" sz="700" b="0" spc="0" dirty="0">
              <a:solidFill>
                <a:srgbClr val="7C7C7C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A3DB035-F734-4E98-AD30-6843752C47E2}"/>
              </a:ext>
            </a:extLst>
          </p:cNvPr>
          <p:cNvSpPr txBox="1"/>
          <p:nvPr/>
        </p:nvSpPr>
        <p:spPr>
          <a:xfrm>
            <a:off x="4532576" y="3539835"/>
            <a:ext cx="793094" cy="17479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050" spc="0" dirty="0" smtClean="0">
                <a:solidFill>
                  <a:schemeClr val="tx1"/>
                </a:solidFill>
              </a:rPr>
              <a:t>1588 -3374 </a:t>
            </a:r>
            <a:endParaRPr lang="en-US" altLang="ko-KR" sz="1050" spc="0" dirty="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A3DB035-F734-4E98-AD30-6843752C47E2}"/>
              </a:ext>
            </a:extLst>
          </p:cNvPr>
          <p:cNvSpPr txBox="1"/>
          <p:nvPr/>
        </p:nvSpPr>
        <p:spPr>
          <a:xfrm>
            <a:off x="4454755" y="3953363"/>
            <a:ext cx="1029441" cy="174791"/>
          </a:xfrm>
          <a:prstGeom prst="rect">
            <a:avLst/>
          </a:prstGeom>
          <a:noFill/>
        </p:spPr>
        <p:txBody>
          <a:bodyPr wrap="square" lIns="36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050" spc="0" dirty="0" smtClean="0">
                <a:solidFill>
                  <a:schemeClr val="tx1"/>
                </a:solidFill>
              </a:rPr>
              <a:t>080-848-0033</a:t>
            </a:r>
            <a:endParaRPr lang="en-US" altLang="ko-KR" sz="1050" spc="0" dirty="0">
              <a:solidFill>
                <a:schemeClr val="tx1"/>
              </a:solidFill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4921" y="4151077"/>
            <a:ext cx="2029108" cy="2295845"/>
          </a:xfrm>
          <a:prstGeom prst="rect">
            <a:avLst/>
          </a:prstGeom>
        </p:spPr>
      </p:pic>
      <p:sp>
        <p:nvSpPr>
          <p:cNvPr id="150" name="모서리가 둥근 직사각형 41">
            <a:extLst>
              <a:ext uri="{FF2B5EF4-FFF2-40B4-BE49-F238E27FC236}">
                <a16:creationId xmlns:a16="http://schemas.microsoft.com/office/drawing/2014/main" id="{B360FF7D-0995-46C5-ABDF-5DBBB4F54139}"/>
              </a:ext>
            </a:extLst>
          </p:cNvPr>
          <p:cNvSpPr/>
          <p:nvPr/>
        </p:nvSpPr>
        <p:spPr>
          <a:xfrm>
            <a:off x="6883351" y="1756144"/>
            <a:ext cx="1728000" cy="999361"/>
          </a:xfrm>
          <a:prstGeom prst="roundRect">
            <a:avLst>
              <a:gd name="adj" fmla="val 10524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CF1D571-26EF-4517-A27D-82FEEF47962A}"/>
              </a:ext>
            </a:extLst>
          </p:cNvPr>
          <p:cNvSpPr txBox="1"/>
          <p:nvPr/>
        </p:nvSpPr>
        <p:spPr>
          <a:xfrm>
            <a:off x="7072392" y="2526985"/>
            <a:ext cx="245594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모서리가 둥근 직사각형 44">
            <a:extLst>
              <a:ext uri="{FF2B5EF4-FFF2-40B4-BE49-F238E27FC236}">
                <a16:creationId xmlns:a16="http://schemas.microsoft.com/office/drawing/2014/main" id="{F8E7F82B-2F4F-4018-94A7-84688CD6AA70}"/>
              </a:ext>
            </a:extLst>
          </p:cNvPr>
          <p:cNvSpPr/>
          <p:nvPr/>
        </p:nvSpPr>
        <p:spPr>
          <a:xfrm>
            <a:off x="7139558" y="2075925"/>
            <a:ext cx="104190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모서리가 둥근 직사각형 45">
            <a:extLst>
              <a:ext uri="{FF2B5EF4-FFF2-40B4-BE49-F238E27FC236}">
                <a16:creationId xmlns:a16="http://schemas.microsoft.com/office/drawing/2014/main" id="{33C6E5F7-F9F3-4E8F-AA51-039A165FB9A0}"/>
              </a:ext>
            </a:extLst>
          </p:cNvPr>
          <p:cNvSpPr/>
          <p:nvPr/>
        </p:nvSpPr>
        <p:spPr>
          <a:xfrm>
            <a:off x="7473470" y="2370392"/>
            <a:ext cx="104190" cy="137282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모서리가 둥근 직사각형 46">
            <a:extLst>
              <a:ext uri="{FF2B5EF4-FFF2-40B4-BE49-F238E27FC236}">
                <a16:creationId xmlns:a16="http://schemas.microsoft.com/office/drawing/2014/main" id="{E22695B6-C31C-4646-A3FE-D5D156B9BBA1}"/>
              </a:ext>
            </a:extLst>
          </p:cNvPr>
          <p:cNvSpPr/>
          <p:nvPr/>
        </p:nvSpPr>
        <p:spPr>
          <a:xfrm>
            <a:off x="7859477" y="2157669"/>
            <a:ext cx="104190" cy="348507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모서리가 둥근 직사각형 47">
            <a:extLst>
              <a:ext uri="{FF2B5EF4-FFF2-40B4-BE49-F238E27FC236}">
                <a16:creationId xmlns:a16="http://schemas.microsoft.com/office/drawing/2014/main" id="{86B67F15-AE8A-46BC-8154-6A56613EFEC5}"/>
              </a:ext>
            </a:extLst>
          </p:cNvPr>
          <p:cNvSpPr/>
          <p:nvPr/>
        </p:nvSpPr>
        <p:spPr>
          <a:xfrm>
            <a:off x="8263120" y="2075927"/>
            <a:ext cx="104190" cy="431748"/>
          </a:xfrm>
          <a:prstGeom prst="roundRect">
            <a:avLst>
              <a:gd name="adj" fmla="val 10721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spc="-1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1D80CF2-FB91-47AF-B1F0-EBE173573D07}"/>
              </a:ext>
            </a:extLst>
          </p:cNvPr>
          <p:cNvSpPr txBox="1"/>
          <p:nvPr/>
        </p:nvSpPr>
        <p:spPr>
          <a:xfrm>
            <a:off x="7473470" y="2526985"/>
            <a:ext cx="249642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FB57193-FB81-48C8-A2C4-503C8061D1AD}"/>
              </a:ext>
            </a:extLst>
          </p:cNvPr>
          <p:cNvSpPr txBox="1"/>
          <p:nvPr/>
        </p:nvSpPr>
        <p:spPr>
          <a:xfrm>
            <a:off x="7743043" y="2526985"/>
            <a:ext cx="340858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뇌혈관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33310CA-CE91-4A6C-B309-662B9F7DE51E}"/>
              </a:ext>
            </a:extLst>
          </p:cNvPr>
          <p:cNvSpPr txBox="1"/>
          <p:nvPr/>
        </p:nvSpPr>
        <p:spPr>
          <a:xfrm>
            <a:off x="8167854" y="2526985"/>
            <a:ext cx="348374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" kern="0" spc="-7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심혈관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EFE7485-97D6-4A7A-B29D-7A5223C50678}"/>
              </a:ext>
            </a:extLst>
          </p:cNvPr>
          <p:cNvSpPr txBox="1"/>
          <p:nvPr/>
        </p:nvSpPr>
        <p:spPr>
          <a:xfrm>
            <a:off x="7139468" y="1840753"/>
            <a:ext cx="411709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kumimoji="0" lang="en-US" altLang="ko-KR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D17091E-1921-4352-9109-A367FCC52310}"/>
              </a:ext>
            </a:extLst>
          </p:cNvPr>
          <p:cNvSpPr txBox="1"/>
          <p:nvPr/>
        </p:nvSpPr>
        <p:spPr>
          <a:xfrm>
            <a:off x="7443512" y="1840753"/>
            <a:ext cx="838147" cy="16503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i="0" u="none" strike="noStrike" kern="0" cap="none" spc="-7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월보험료  </a:t>
            </a:r>
            <a:r>
              <a:rPr kumimoji="0" lang="en-US" altLang="ko-KR" sz="6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  <a:endParaRPr kumimoji="0" lang="ko-KR" altLang="en-US" sz="600" i="0" u="none" strike="noStrike" kern="0" cap="none" spc="-70" normalizeH="0" baseline="0" noProof="0" dirty="0">
              <a:ln>
                <a:noFill/>
              </a:ln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모서리가 둥근 직사각형 57">
            <a:extLst>
              <a:ext uri="{FF2B5EF4-FFF2-40B4-BE49-F238E27FC236}">
                <a16:creationId xmlns:a16="http://schemas.microsoft.com/office/drawing/2014/main" id="{70B29099-AFED-482B-9DFD-12747728EF8D}"/>
              </a:ext>
            </a:extLst>
          </p:cNvPr>
          <p:cNvSpPr/>
          <p:nvPr/>
        </p:nvSpPr>
        <p:spPr>
          <a:xfrm>
            <a:off x="7245475" y="2960256"/>
            <a:ext cx="1003752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spc="-70" dirty="0" err="1"/>
              <a:t>내보험</a:t>
            </a:r>
            <a:r>
              <a:rPr lang="ko-KR" altLang="en-US" sz="700" spc="-70" dirty="0"/>
              <a:t> 알아보기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BFE6D04-CDC8-48AE-8DA3-986015083B35}"/>
              </a:ext>
            </a:extLst>
          </p:cNvPr>
          <p:cNvSpPr txBox="1"/>
          <p:nvPr/>
        </p:nvSpPr>
        <p:spPr>
          <a:xfrm>
            <a:off x="6796140" y="1393540"/>
            <a:ext cx="1937384" cy="2993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800" u="sng" spc="-70" dirty="0">
                <a:solidFill>
                  <a:schemeClr val="tx1"/>
                </a:solidFill>
              </a:rPr>
              <a:t>40</a:t>
            </a:r>
            <a:r>
              <a:rPr lang="ko-KR" altLang="en-US" sz="800" u="sng" spc="-70" dirty="0">
                <a:solidFill>
                  <a:schemeClr val="tx1"/>
                </a:solidFill>
              </a:rPr>
              <a:t>대 </a:t>
            </a:r>
            <a:r>
              <a:rPr lang="ko-KR" altLang="en-US" sz="700" u="sng" dirty="0">
                <a:solidFill>
                  <a:schemeClr val="tx1"/>
                </a:solidFill>
              </a:rPr>
              <a:t>▼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ko-KR" altLang="en-US" sz="800" u="sng" spc="-70" dirty="0">
                <a:solidFill>
                  <a:schemeClr val="tx1"/>
                </a:solidFill>
              </a:rPr>
              <a:t>남성 </a:t>
            </a:r>
            <a:r>
              <a:rPr lang="ko-KR" altLang="en-US" sz="700" u="sng" dirty="0">
                <a:solidFill>
                  <a:schemeClr val="tx1"/>
                </a:solidFill>
              </a:rPr>
              <a:t>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sz="800" spc="-70" dirty="0">
                <a:solidFill>
                  <a:schemeClr val="tx1"/>
                </a:solidFill>
              </a:rPr>
              <a:t>보장분석 평균입니다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CCAA95-8796-4661-BBD8-F465BA31038D}"/>
              </a:ext>
            </a:extLst>
          </p:cNvPr>
          <p:cNvSpPr txBox="1"/>
          <p:nvPr/>
        </p:nvSpPr>
        <p:spPr>
          <a:xfrm>
            <a:off x="7536202" y="2768420"/>
            <a:ext cx="3738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● ○ ▶</a:t>
            </a:r>
            <a:endParaRPr lang="ko-KR" altLang="en-US" sz="4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028AD66-B689-4255-9765-58A3C0D32D9E}"/>
              </a:ext>
            </a:extLst>
          </p:cNvPr>
          <p:cNvSpPr/>
          <p:nvPr/>
        </p:nvSpPr>
        <p:spPr bwMode="auto">
          <a:xfrm>
            <a:off x="6873735" y="1112758"/>
            <a:ext cx="243072" cy="243072"/>
          </a:xfrm>
          <a:prstGeom prst="ellipse">
            <a:avLst/>
          </a:prstGeom>
          <a:solidFill>
            <a:schemeClr val="tx1"/>
          </a:solidFill>
          <a:ln w="3175"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20000"/>
              </a:lnSpc>
              <a:spcAft>
                <a:spcPct val="0"/>
              </a:spcAft>
              <a:buClr>
                <a:prstClr val="white"/>
              </a:buClr>
              <a:buSzTx/>
              <a:buFontTx/>
              <a:buNone/>
              <a:tabLst/>
            </a:pPr>
            <a:r>
              <a:rPr kumimoji="1" lang="en-US" altLang="ko-KR" sz="1100" b="1" kern="0" dirty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5</a:t>
            </a:r>
            <a:r>
              <a:rPr kumimoji="1" lang="en-US" altLang="ko-KR" sz="1100" b="1" kern="0" dirty="0" smtClean="0">
                <a:ln>
                  <a:solidFill>
                    <a:srgbClr val="FFBC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B금융 제목체 Bold" panose="020B0803000000000000" pitchFamily="50" charset="-127"/>
                <a:ea typeface="KB금융 제목체 Bold" panose="020B0803000000000000" pitchFamily="50" charset="-127"/>
              </a:rPr>
              <a:t>a</a:t>
            </a:r>
            <a:endParaRPr kumimoji="1" lang="ko-KR" altLang="en-US" sz="1100" b="1" kern="0" dirty="0">
              <a:ln>
                <a:solidFill>
                  <a:srgbClr val="FFBC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B금융 제목체 Bold" panose="020B0803000000000000" pitchFamily="50" charset="-127"/>
              <a:ea typeface="KB금융 제목체 Bold" panose="020B0803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305638" y="3467835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5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185277" y="5148901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6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3590469" y="2210371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7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24831-785E-4DF1-8FA0-3861F6EAC217}"/>
              </a:ext>
            </a:extLst>
          </p:cNvPr>
          <p:cNvSpPr txBox="1"/>
          <p:nvPr/>
        </p:nvSpPr>
        <p:spPr>
          <a:xfrm>
            <a:off x="340160" y="5143393"/>
            <a:ext cx="2175441" cy="149785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전문가 상담 서비스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02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err="1" smtClean="0"/>
              <a:t>보장분석</a:t>
            </a:r>
            <a:r>
              <a:rPr lang="en-US" altLang="ko-KR" dirty="0" smtClean="0"/>
              <a:t>(</a:t>
            </a:r>
            <a:r>
              <a:rPr lang="ko-KR" altLang="en-US" dirty="0" smtClean="0"/>
              <a:t>랜딩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 err="1"/>
              <a:t>보장분석</a:t>
            </a:r>
            <a:r>
              <a:rPr lang="en-US" altLang="ko-KR" dirty="0"/>
              <a:t>(</a:t>
            </a:r>
            <a:r>
              <a:rPr lang="ko-KR" altLang="en-US" dirty="0"/>
              <a:t>랜딩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B82379BF-6470-9047-982F-E2D82514BE62}"/>
              </a:ext>
            </a:extLst>
          </p:cNvPr>
          <p:cNvSpPr/>
          <p:nvPr/>
        </p:nvSpPr>
        <p:spPr bwMode="auto">
          <a:xfrm>
            <a:off x="430106" y="1442706"/>
            <a:ext cx="2367965" cy="2172996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CB66AAD-4EEE-A942-8CD0-1FF04819D3DA}"/>
              </a:ext>
            </a:extLst>
          </p:cNvPr>
          <p:cNvSpPr/>
          <p:nvPr/>
        </p:nvSpPr>
        <p:spPr bwMode="auto">
          <a:xfrm>
            <a:off x="418455" y="1439791"/>
            <a:ext cx="2367965" cy="4826651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>
              <a:spcBef>
                <a:spcPts val="0"/>
              </a:spcBef>
            </a:pPr>
            <a:endParaRPr lang="ko-KR" altLang="en-US" sz="700" b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DF8ED-E2A7-CC4F-8EF1-6482BED56AAA}"/>
              </a:ext>
            </a:extLst>
          </p:cNvPr>
          <p:cNvSpPr txBox="1"/>
          <p:nvPr/>
        </p:nvSpPr>
        <p:spPr>
          <a:xfrm>
            <a:off x="453591" y="1950904"/>
            <a:ext cx="2333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내가 가입한 보험 </a:t>
            </a:r>
            <a:r>
              <a:rPr lang="en-US" altLang="ko-KR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/>
            </a:r>
            <a:br>
              <a:rPr lang="en-US" altLang="ko-KR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</a:br>
            <a:r>
              <a:rPr lang="ko-KR" altLang="en-US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샅샅이 파해쳐 보세요</a:t>
            </a:r>
            <a:endParaRPr lang="en-US" altLang="ko-KR" sz="5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B923909-597E-6D45-88F9-546421DFEEC4}"/>
              </a:ext>
            </a:extLst>
          </p:cNvPr>
          <p:cNvSpPr/>
          <p:nvPr/>
        </p:nvSpPr>
        <p:spPr>
          <a:xfrm>
            <a:off x="445328" y="2500167"/>
            <a:ext cx="2333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갖고 있는 보험 빠르게 확인하고 온라인으로 디지털 </a:t>
            </a:r>
            <a:r>
              <a:rPr lang="en-US" altLang="ko-KR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PB</a:t>
            </a:r>
            <a:r>
              <a:rPr lang="ko-KR" altLang="en-US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와 무료상담까지 받아보세요</a:t>
            </a:r>
            <a:r>
              <a:rPr lang="en-US" altLang="ko-KR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6C5CB2-30F2-7542-B6A4-9556019250D3}"/>
              </a:ext>
            </a:extLst>
          </p:cNvPr>
          <p:cNvSpPr txBox="1"/>
          <p:nvPr/>
        </p:nvSpPr>
        <p:spPr>
          <a:xfrm>
            <a:off x="332186" y="5447333"/>
            <a:ext cx="23679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300"/>
              </a:spcAft>
            </a:pPr>
            <a:r>
              <a:rPr lang="ko-KR" altLang="en-US" sz="600" cap="all" dirty="0">
                <a:latin typeface="+mn-ea"/>
                <a:cs typeface="KoPubWorld돋움체 Medium" panose="00000600000000000000" pitchFamily="2" charset="-127"/>
              </a:rPr>
              <a:t>준법감시인 </a:t>
            </a:r>
            <a:r>
              <a:rPr lang="ko-KR" altLang="en-US" sz="600" cap="all" dirty="0" err="1">
                <a:latin typeface="+mn-ea"/>
                <a:cs typeface="KoPubWorld돋움체 Medium" panose="00000600000000000000" pitchFamily="2" charset="-127"/>
              </a:rPr>
              <a:t>심의필</a:t>
            </a:r>
            <a:r>
              <a:rPr lang="ko-KR" altLang="en-US" sz="600" cap="all" dirty="0">
                <a:latin typeface="+mn-ea"/>
                <a:cs typeface="KoPubWorld돋움체 Medium" panose="00000600000000000000" pitchFamily="2" charset="-127"/>
              </a:rPr>
              <a:t> 제 </a:t>
            </a:r>
            <a:r>
              <a:rPr lang="en-US" altLang="ko-KR" sz="600" cap="all" dirty="0">
                <a:latin typeface="+mn-ea"/>
                <a:cs typeface="KoPubWorld돋움체 Medium" panose="00000600000000000000" pitchFamily="2" charset="-127"/>
              </a:rPr>
              <a:t>12-345-678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9A376E-FAC7-4C4F-BC65-393EAAEDF08E}"/>
              </a:ext>
            </a:extLst>
          </p:cNvPr>
          <p:cNvSpPr txBox="1"/>
          <p:nvPr/>
        </p:nvSpPr>
        <p:spPr>
          <a:xfrm>
            <a:off x="425666" y="3742782"/>
            <a:ext cx="23671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300"/>
              </a:spcAft>
            </a:pP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관련법률 및 규정에 따라 부득이하게 고객님의 동의가 필요합니다</a:t>
            </a:r>
            <a:r>
              <a:rPr lang="en-US" altLang="ko-KR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700" cap="all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입력정보는</a:t>
            </a: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700" cap="all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동의범위를</a:t>
            </a: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 벗어난 목적으로 사용되지 않습니다</a:t>
            </a:r>
            <a:r>
              <a:rPr lang="en-US" altLang="ko-KR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331620E6-7935-4648-941A-36F84949F460}"/>
              </a:ext>
            </a:extLst>
          </p:cNvPr>
          <p:cNvSpPr/>
          <p:nvPr/>
        </p:nvSpPr>
        <p:spPr>
          <a:xfrm>
            <a:off x="535228" y="5901907"/>
            <a:ext cx="2103355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내보험 알아보기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E97D42C-3589-F341-894C-BCC620BCFD4F}"/>
              </a:ext>
            </a:extLst>
          </p:cNvPr>
          <p:cNvSpPr/>
          <p:nvPr/>
        </p:nvSpPr>
        <p:spPr>
          <a:xfrm>
            <a:off x="527419" y="4319389"/>
            <a:ext cx="2112868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본 계약 정보는 한국신용정보원의 계약정보관리 정책에 따라 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‘20.4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손보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‘20.12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공제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체신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‘09.10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 계약 건만 조회됩니다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분석 일자 기준으로 ‘정상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건만 조회되며 실효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해지 건은 조회되지 않습니다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600" spc="-6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A9ADC4E1-92AE-7A47-B6B6-B8B0F807B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77" y="1559893"/>
            <a:ext cx="131554" cy="108000"/>
          </a:xfrm>
          <a:prstGeom prst="rect">
            <a:avLst/>
          </a:prstGeom>
        </p:spPr>
      </p:pic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82379BF-6470-9047-982F-E2D82514BE62}"/>
              </a:ext>
            </a:extLst>
          </p:cNvPr>
          <p:cNvSpPr/>
          <p:nvPr/>
        </p:nvSpPr>
        <p:spPr bwMode="auto">
          <a:xfrm>
            <a:off x="3770689" y="1437745"/>
            <a:ext cx="2362687" cy="2172996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DDF8ED-E2A7-CC4F-8EF1-6482BED56AAA}"/>
              </a:ext>
            </a:extLst>
          </p:cNvPr>
          <p:cNvSpPr txBox="1"/>
          <p:nvPr/>
        </p:nvSpPr>
        <p:spPr>
          <a:xfrm>
            <a:off x="3794174" y="1945943"/>
            <a:ext cx="232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내가 가입한 보험 </a:t>
            </a:r>
            <a:r>
              <a:rPr lang="en-US" altLang="ko-KR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/>
            </a:r>
            <a:br>
              <a:rPr lang="en-US" altLang="ko-KR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</a:br>
            <a:r>
              <a:rPr lang="ko-KR" altLang="en-US" sz="10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샅샅이 파해쳐 보세요</a:t>
            </a:r>
            <a:endParaRPr lang="en-US" altLang="ko-KR" sz="5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B923909-597E-6D45-88F9-546421DFEEC4}"/>
              </a:ext>
            </a:extLst>
          </p:cNvPr>
          <p:cNvSpPr/>
          <p:nvPr/>
        </p:nvSpPr>
        <p:spPr>
          <a:xfrm>
            <a:off x="3785911" y="2495206"/>
            <a:ext cx="2327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갖고 있는 보험 빠르게 확인하고 온라인으로 디지털 </a:t>
            </a:r>
            <a:r>
              <a:rPr lang="en-US" altLang="ko-KR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PB</a:t>
            </a:r>
            <a:r>
              <a:rPr lang="ko-KR" altLang="en-US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와 무료상담까지 받아보세요</a:t>
            </a:r>
            <a:r>
              <a:rPr lang="en-US" altLang="ko-KR" sz="800" spc="-5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!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6C5CB2-30F2-7542-B6A4-9556019250D3}"/>
              </a:ext>
            </a:extLst>
          </p:cNvPr>
          <p:cNvSpPr txBox="1"/>
          <p:nvPr/>
        </p:nvSpPr>
        <p:spPr>
          <a:xfrm>
            <a:off x="3672769" y="5442372"/>
            <a:ext cx="236268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300"/>
              </a:spcAft>
            </a:pPr>
            <a:r>
              <a:rPr lang="ko-KR" altLang="en-US" sz="600" cap="all" dirty="0">
                <a:latin typeface="+mn-ea"/>
                <a:cs typeface="KoPubWorld돋움체 Medium" panose="00000600000000000000" pitchFamily="2" charset="-127"/>
              </a:rPr>
              <a:t>준법감시인 </a:t>
            </a:r>
            <a:r>
              <a:rPr lang="ko-KR" altLang="en-US" sz="600" cap="all" dirty="0" err="1">
                <a:latin typeface="+mn-ea"/>
                <a:cs typeface="KoPubWorld돋움체 Medium" panose="00000600000000000000" pitchFamily="2" charset="-127"/>
              </a:rPr>
              <a:t>심의필</a:t>
            </a:r>
            <a:r>
              <a:rPr lang="ko-KR" altLang="en-US" sz="600" cap="all" dirty="0">
                <a:latin typeface="+mn-ea"/>
                <a:cs typeface="KoPubWorld돋움체 Medium" panose="00000600000000000000" pitchFamily="2" charset="-127"/>
              </a:rPr>
              <a:t> 제 </a:t>
            </a:r>
            <a:r>
              <a:rPr lang="en-US" altLang="ko-KR" sz="600" cap="all" dirty="0">
                <a:latin typeface="+mn-ea"/>
                <a:cs typeface="KoPubWorld돋움체 Medium" panose="00000600000000000000" pitchFamily="2" charset="-127"/>
              </a:rPr>
              <a:t>12-345-678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9A376E-FAC7-4C4F-BC65-393EAAEDF08E}"/>
              </a:ext>
            </a:extLst>
          </p:cNvPr>
          <p:cNvSpPr txBox="1"/>
          <p:nvPr/>
        </p:nvSpPr>
        <p:spPr>
          <a:xfrm>
            <a:off x="3766249" y="3737821"/>
            <a:ext cx="23618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300"/>
              </a:spcAft>
            </a:pP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관련법률 및 규정에 따라 부득이하게 고객님의 동의가 필요합니다</a:t>
            </a:r>
            <a:r>
              <a:rPr lang="en-US" altLang="ko-KR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700" cap="all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입력정보는</a:t>
            </a: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700" cap="all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동의범위를</a:t>
            </a:r>
            <a:r>
              <a:rPr lang="ko-KR" altLang="en-US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 벗어난 목적으로 사용되지 않습니다</a:t>
            </a:r>
            <a:r>
              <a:rPr lang="en-US" altLang="ko-KR" sz="700" cap="all" dirty="0">
                <a:latin typeface="KB금융 본문체 Medium" panose="020B0603000000000000" pitchFamily="50" charset="-127"/>
                <a:ea typeface="KB금융 본문체 Medium" panose="020B0603000000000000" pitchFamily="50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331620E6-7935-4648-941A-36F84949F460}"/>
              </a:ext>
            </a:extLst>
          </p:cNvPr>
          <p:cNvSpPr/>
          <p:nvPr/>
        </p:nvSpPr>
        <p:spPr>
          <a:xfrm>
            <a:off x="3875811" y="5896946"/>
            <a:ext cx="2098667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내보험 알아보기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97D42C-3589-F341-894C-BCC620BCFD4F}"/>
              </a:ext>
            </a:extLst>
          </p:cNvPr>
          <p:cNvSpPr/>
          <p:nvPr/>
        </p:nvSpPr>
        <p:spPr>
          <a:xfrm>
            <a:off x="3868001" y="4314428"/>
            <a:ext cx="2108159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본 계약 정보는 한국신용정보원의 계약정보관리 정책에 따라 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‘20.4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손보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‘20.12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공제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체신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‘09.10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 계약 건만 조회됩니다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분석 일자 기준으로 ‘정상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건만 조회되며 실효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해지 건은 조회되지 않습니다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600" spc="-6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9ADC4E1-92AE-7A47-B6B6-B8B0F807B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5" y="1554932"/>
            <a:ext cx="131260" cy="108000"/>
          </a:xfrm>
          <a:prstGeom prst="rect">
            <a:avLst/>
          </a:prstGeom>
        </p:spPr>
      </p:pic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A9207FBE-3BA9-CC4C-9B32-391FEC861381}"/>
              </a:ext>
            </a:extLst>
          </p:cNvPr>
          <p:cNvSpPr/>
          <p:nvPr/>
        </p:nvSpPr>
        <p:spPr bwMode="auto">
          <a:xfrm>
            <a:off x="3760035" y="1436457"/>
            <a:ext cx="2362687" cy="480385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7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36000" rIns="0" bIns="36000" rtlCol="0" anchor="ctr" anchorCtr="0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833782" y="2642229"/>
            <a:ext cx="2231427" cy="1902118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3922162" y="4064905"/>
            <a:ext cx="2005794" cy="288000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실시간 채팅 문의</a:t>
            </a:r>
            <a:endParaRPr lang="ko-KR" altLang="en-US" sz="800" b="1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04913" y="3005366"/>
            <a:ext cx="2362687" cy="2954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보장분석</a:t>
            </a:r>
            <a:r>
              <a:rPr lang="ko-KR" altLang="en-US" dirty="0" smtClean="0"/>
              <a:t> 진행에 어려운 점이 있거나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궁금한 내용이 있으신가요</a:t>
            </a:r>
            <a:r>
              <a:rPr lang="en-US" altLang="ko-KR" dirty="0" smtClean="0"/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3804913" y="3441090"/>
            <a:ext cx="2362687" cy="129266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700" b="0" dirty="0" smtClean="0">
                <a:solidFill>
                  <a:schemeClr val="tx1"/>
                </a:solidFill>
              </a:rPr>
              <a:t>KB</a:t>
            </a:r>
            <a:r>
              <a:rPr lang="ko-KR" altLang="en-US" sz="700" b="0" dirty="0" err="1" smtClean="0">
                <a:solidFill>
                  <a:schemeClr val="tx1"/>
                </a:solidFill>
              </a:rPr>
              <a:t>라이프생명</a:t>
            </a:r>
            <a:r>
              <a:rPr lang="ko-KR" altLang="en-US" sz="700" b="0" dirty="0" smtClean="0">
                <a:solidFill>
                  <a:schemeClr val="tx1"/>
                </a:solidFill>
              </a:rPr>
              <a:t> 디지털</a:t>
            </a:r>
            <a:r>
              <a:rPr lang="en-US" altLang="ko-KR" sz="700" b="0" dirty="0" smtClean="0">
                <a:solidFill>
                  <a:schemeClr val="tx1"/>
                </a:solidFill>
              </a:rPr>
              <a:t>PB</a:t>
            </a:r>
            <a:r>
              <a:rPr lang="ko-KR" altLang="en-US" sz="700" b="0" dirty="0" smtClean="0">
                <a:solidFill>
                  <a:schemeClr val="tx1"/>
                </a:solidFill>
              </a:rPr>
              <a:t>에게 </a:t>
            </a:r>
            <a:r>
              <a:rPr lang="ko-KR" altLang="en-US" sz="700" b="0" dirty="0" err="1" smtClean="0">
                <a:solidFill>
                  <a:schemeClr val="tx1"/>
                </a:solidFill>
              </a:rPr>
              <a:t>비대면으로</a:t>
            </a:r>
            <a:r>
              <a:rPr lang="ko-KR" altLang="en-US" sz="700" b="0" dirty="0" smtClean="0">
                <a:solidFill>
                  <a:schemeClr val="tx1"/>
                </a:solidFill>
              </a:rPr>
              <a:t> 문의해보세요</a:t>
            </a:r>
            <a:r>
              <a:rPr lang="en-US" altLang="ko-KR" sz="700" b="0" dirty="0" smtClean="0">
                <a:solidFill>
                  <a:schemeClr val="tx1"/>
                </a:solidFill>
              </a:rPr>
              <a:t>.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A9ADC4E1-92AE-7A47-B6B6-B8B0F807B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96" y="2795889"/>
            <a:ext cx="13126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3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개인정보처리 동의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73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sz="900" dirty="0" smtClean="0"/>
              <a:t>개인정보처리 동의</a:t>
            </a:r>
            <a:endParaRPr lang="ko-KR" altLang="en-US" sz="9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440547" y="1477542"/>
            <a:ext cx="2381030" cy="40934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 err="1" smtClean="0"/>
              <a:t>보험정보를</a:t>
            </a:r>
            <a:r>
              <a:rPr lang="ko-KR" altLang="en-US" dirty="0" smtClean="0"/>
              <a:t> 불러오기위해</a:t>
            </a:r>
            <a:endParaRPr lang="en-US" altLang="ko-KR" dirty="0" smtClean="0"/>
          </a:p>
          <a:p>
            <a:r>
              <a:rPr lang="ko-KR" altLang="en-US" dirty="0" smtClean="0"/>
              <a:t>고객님 정보를 입력해주세요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42" name="그래픽 47" descr="아래쪽 캐럿 윤곽선">
            <a:extLst>
              <a:ext uri="{FF2B5EF4-FFF2-40B4-BE49-F238E27FC236}">
                <a16:creationId xmlns:a16="http://schemas.microsoft.com/office/drawing/2014/main" id="{CF4F65EE-A1D3-0EA3-0748-D63B46D31E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2094194" y="3935384"/>
            <a:ext cx="160072" cy="198300"/>
          </a:xfrm>
          <a:prstGeom prst="rect">
            <a:avLst/>
          </a:prstGeom>
          <a:noFill/>
        </p:spPr>
      </p:pic>
      <p:sp>
        <p:nvSpPr>
          <p:cNvPr id="43" name="모서리가 둥근 직사각형 42"/>
          <p:cNvSpPr/>
          <p:nvPr/>
        </p:nvSpPr>
        <p:spPr>
          <a:xfrm>
            <a:off x="547321" y="3875001"/>
            <a:ext cx="2112236" cy="1871692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48498" y="4172175"/>
            <a:ext cx="211508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764239" y="4266206"/>
            <a:ext cx="1895318" cy="21728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650" spc="-70" dirty="0">
                <a:latin typeface="+mn-ea"/>
              </a:rPr>
              <a:t>[</a:t>
            </a:r>
            <a:r>
              <a:rPr lang="ko-KR" altLang="en-US" sz="650" spc="-70" dirty="0">
                <a:latin typeface="+mn-ea"/>
              </a:rPr>
              <a:t>필수</a:t>
            </a:r>
            <a:r>
              <a:rPr lang="en-US" altLang="ko-KR" sz="650" spc="-70" dirty="0">
                <a:latin typeface="+mn-ea"/>
              </a:rPr>
              <a:t>] </a:t>
            </a:r>
            <a:r>
              <a:rPr lang="ko-KR" altLang="en-US" sz="650" spc="-70" dirty="0">
                <a:latin typeface="+mn-ea"/>
              </a:rPr>
              <a:t>고객정보 및  가입설계</a:t>
            </a:r>
            <a:r>
              <a:rPr lang="en-US" altLang="ko-KR" sz="650" spc="-70" dirty="0">
                <a:latin typeface="+mn-ea"/>
              </a:rPr>
              <a:t>/</a:t>
            </a:r>
            <a:r>
              <a:rPr lang="ko-KR" altLang="en-US" sz="650" spc="-70" dirty="0">
                <a:latin typeface="+mn-ea"/>
              </a:rPr>
              <a:t>계약체결 이행을 위한 개인</a:t>
            </a:r>
            <a:r>
              <a:rPr lang="en-US" altLang="ko-KR" sz="650" spc="-70" dirty="0">
                <a:latin typeface="+mn-ea"/>
              </a:rPr>
              <a:t>(</a:t>
            </a:r>
            <a:r>
              <a:rPr lang="ko-KR" altLang="en-US" sz="650" spc="-70" dirty="0">
                <a:latin typeface="+mn-ea"/>
              </a:rPr>
              <a:t>신용</a:t>
            </a:r>
            <a:r>
              <a:rPr lang="en-US" altLang="ko-KR" sz="650" spc="-70" dirty="0">
                <a:latin typeface="+mn-ea"/>
              </a:rPr>
              <a:t>)</a:t>
            </a:r>
            <a:r>
              <a:rPr lang="ko-KR" altLang="en-US" sz="650" spc="-70" dirty="0">
                <a:latin typeface="+mn-ea"/>
              </a:rPr>
              <a:t>정보 처리 등에 대한 동의</a:t>
            </a: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216FD70-D02C-4240-9734-B22AEF9FFDD4}"/>
              </a:ext>
            </a:extLst>
          </p:cNvPr>
          <p:cNvSpPr/>
          <p:nvPr/>
        </p:nvSpPr>
        <p:spPr>
          <a:xfrm>
            <a:off x="567592" y="3910970"/>
            <a:ext cx="1980441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700" spc="-70" dirty="0"/>
              <a:t>    </a:t>
            </a:r>
            <a:r>
              <a:rPr lang="ko-KR" altLang="en-US" sz="700" spc="-70" dirty="0" smtClean="0"/>
              <a:t>    </a:t>
            </a:r>
            <a:r>
              <a:rPr lang="ko-KR" altLang="en-US" sz="650" spc="-70" dirty="0" err="1" smtClean="0"/>
              <a:t>전체동의</a:t>
            </a:r>
            <a:endParaRPr lang="ko-KR" altLang="en-US" sz="650" spc="-70" dirty="0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588698" y="3935256"/>
            <a:ext cx="196602" cy="193258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633583" y="4533090"/>
            <a:ext cx="1913267" cy="217286"/>
            <a:chOff x="3130060" y="2769636"/>
            <a:chExt cx="1565225" cy="217286"/>
          </a:xfrm>
        </p:grpSpPr>
        <p:pic>
          <p:nvPicPr>
            <p:cNvPr id="51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4552240" y="2799780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 err="1" smtClean="0">
                  <a:latin typeface="+mn-ea"/>
                </a:rPr>
                <a:t>가입설계를</a:t>
              </a:r>
              <a:r>
                <a:rPr lang="ko-KR" altLang="en-US" sz="650" spc="-70" dirty="0" smtClean="0">
                  <a:latin typeface="+mn-ea"/>
                </a:rPr>
                <a:t> </a:t>
              </a:r>
              <a:r>
                <a:rPr lang="ko-KR" altLang="en-US" sz="650" spc="-70" dirty="0">
                  <a:latin typeface="+mn-ea"/>
                </a:rPr>
                <a:t>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</a:t>
              </a:r>
              <a:r>
                <a:rPr lang="ko-KR" altLang="en-US" sz="650" spc="-70" dirty="0" smtClean="0">
                  <a:latin typeface="+mn-ea"/>
                </a:rPr>
                <a:t>처리</a:t>
              </a:r>
              <a:endParaRPr lang="ko-KR" altLang="en-US" sz="650" spc="-70" dirty="0">
                <a:latin typeface="+mn-ea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85363" y="5140622"/>
            <a:ext cx="1895318" cy="217286"/>
            <a:chOff x="3130060" y="2769636"/>
            <a:chExt cx="1550541" cy="217286"/>
          </a:xfrm>
        </p:grpSpPr>
        <p:pic>
          <p:nvPicPr>
            <p:cNvPr id="54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4512712" y="2800319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수집</a:t>
              </a:r>
              <a:r>
                <a:rPr lang="en-US" altLang="ko-KR" sz="650" spc="-70" dirty="0">
                  <a:latin typeface="+mn-ea"/>
                </a:rPr>
                <a:t>·</a:t>
              </a:r>
              <a:r>
                <a:rPr lang="ko-KR" altLang="en-US" sz="650" spc="-70" dirty="0">
                  <a:latin typeface="+mn-ea"/>
                </a:rPr>
                <a:t>이용에 관한 사항</a:t>
              </a: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85363" y="5357908"/>
            <a:ext cx="1895318" cy="217286"/>
            <a:chOff x="3130060" y="2769636"/>
            <a:chExt cx="1550541" cy="217286"/>
          </a:xfrm>
        </p:grpSpPr>
        <p:pic>
          <p:nvPicPr>
            <p:cNvPr id="57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4520866" y="2834768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3130060" y="2769636"/>
              <a:ext cx="1550541" cy="217286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 smtClean="0">
                  <a:latin typeface="+mn-ea"/>
                </a:rPr>
                <a:t>V  </a:t>
              </a:r>
              <a:r>
                <a:rPr lang="ko-KR" altLang="en-US" sz="650" spc="-70" dirty="0">
                  <a:latin typeface="+mn-ea"/>
                </a:rPr>
                <a:t>제공에 관한 사항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764235" y="4854984"/>
            <a:ext cx="1797414" cy="219550"/>
            <a:chOff x="6635606" y="2056915"/>
            <a:chExt cx="1470448" cy="219550"/>
          </a:xfrm>
        </p:grpSpPr>
        <p:pic>
          <p:nvPicPr>
            <p:cNvPr id="60" name="그래픽 47" descr="아래쪽 캐럿 윤곽선">
              <a:extLst>
                <a:ext uri="{FF2B5EF4-FFF2-40B4-BE49-F238E27FC236}">
                  <a16:creationId xmlns:a16="http://schemas.microsoft.com/office/drawing/2014/main" id="{CF4F65EE-A1D3-0EA3-0748-D63B46D31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 rot="16200000">
              <a:off x="7963009" y="2071584"/>
              <a:ext cx="142089" cy="144000"/>
            </a:xfrm>
            <a:prstGeom prst="rect">
              <a:avLst/>
            </a:prstGeom>
            <a:noFill/>
          </p:spPr>
        </p:pic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1216FD70-D02C-4240-9734-B22AEF9FFDD4}"/>
                </a:ext>
              </a:extLst>
            </p:cNvPr>
            <p:cNvSpPr/>
            <p:nvPr/>
          </p:nvSpPr>
          <p:spPr>
            <a:xfrm>
              <a:off x="6635606" y="2056915"/>
              <a:ext cx="1399993" cy="219550"/>
            </a:xfrm>
            <a:prstGeom prst="roundRect">
              <a:avLst>
                <a:gd name="adj" fmla="val 0"/>
              </a:avLst>
            </a:prstGeom>
            <a:noFill/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650" spc="-70" dirty="0">
                  <a:latin typeface="+mn-ea"/>
                </a:rPr>
                <a:t>[</a:t>
              </a:r>
              <a:r>
                <a:rPr lang="ko-KR" altLang="en-US" sz="650" spc="-70" dirty="0">
                  <a:latin typeface="+mn-ea"/>
                </a:rPr>
                <a:t>선택</a:t>
              </a:r>
              <a:r>
                <a:rPr lang="en-US" altLang="ko-KR" sz="650" spc="-70" dirty="0">
                  <a:latin typeface="+mn-ea"/>
                </a:rPr>
                <a:t>] </a:t>
              </a:r>
              <a:r>
                <a:rPr lang="ko-KR" altLang="en-US" sz="650" spc="-70" dirty="0">
                  <a:latin typeface="+mn-ea"/>
                </a:rPr>
                <a:t>상품소개 등을 위한 개인</a:t>
              </a:r>
              <a:r>
                <a:rPr lang="en-US" altLang="ko-KR" sz="650" spc="-70" dirty="0">
                  <a:latin typeface="+mn-ea"/>
                </a:rPr>
                <a:t>(</a:t>
              </a:r>
              <a:r>
                <a:rPr lang="ko-KR" altLang="en-US" sz="650" spc="-70" dirty="0">
                  <a:latin typeface="+mn-ea"/>
                </a:rPr>
                <a:t>신용</a:t>
              </a:r>
              <a:r>
                <a:rPr lang="en-US" altLang="ko-KR" sz="650" spc="-70" dirty="0">
                  <a:latin typeface="+mn-ea"/>
                </a:rPr>
                <a:t>)</a:t>
              </a:r>
              <a:r>
                <a:rPr lang="ko-KR" altLang="en-US" sz="650" spc="-70" dirty="0">
                  <a:latin typeface="+mn-ea"/>
                </a:rPr>
                <a:t>정보 처리 상세 </a:t>
              </a:r>
              <a:r>
                <a:rPr lang="ko-KR" altLang="en-US" sz="650" spc="-70" dirty="0" smtClean="0">
                  <a:latin typeface="+mn-ea"/>
                </a:rPr>
                <a:t>동의</a:t>
              </a:r>
              <a:endParaRPr lang="ko-KR" altLang="en-US" sz="650" spc="-70" dirty="0">
                <a:latin typeface="+mn-ea"/>
              </a:endParaRP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551012" y="2619465"/>
            <a:ext cx="2112236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282428"/>
              </p:ext>
            </p:extLst>
          </p:nvPr>
        </p:nvGraphicFramePr>
        <p:xfrm>
          <a:off x="657121" y="2717041"/>
          <a:ext cx="1916374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37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>
                          <a:solidFill>
                            <a:schemeClr val="tx1"/>
                          </a:solidFill>
                          <a:latin typeface="+mn-ea"/>
                        </a:rPr>
                        <a:t>주민등록번호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901212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  </a:t>
                      </a:r>
                      <a:r>
                        <a:rPr lang="en-US" altLang="ko-KR" sz="6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●●●●●●●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6" name="모서리가 둥근 직사각형 65"/>
          <p:cNvSpPr/>
          <p:nvPr/>
        </p:nvSpPr>
        <p:spPr>
          <a:xfrm>
            <a:off x="551012" y="2000645"/>
            <a:ext cx="2112236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419789"/>
              </p:ext>
            </p:extLst>
          </p:nvPr>
        </p:nvGraphicFramePr>
        <p:xfrm>
          <a:off x="657121" y="2099683"/>
          <a:ext cx="1916374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37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성명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홍길동</a:t>
                      </a:r>
                      <a:endParaRPr lang="ko-KR" altLang="en-US" sz="700" b="0" spc="-8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68" name="모서리가 둥근 직사각형 67"/>
          <p:cNvSpPr/>
          <p:nvPr/>
        </p:nvSpPr>
        <p:spPr>
          <a:xfrm>
            <a:off x="547321" y="3238285"/>
            <a:ext cx="2112236" cy="522956"/>
          </a:xfrm>
          <a:prstGeom prst="roundRect">
            <a:avLst>
              <a:gd name="adj" fmla="val 12388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70293"/>
              </p:ext>
            </p:extLst>
          </p:nvPr>
        </p:nvGraphicFramePr>
        <p:xfrm>
          <a:off x="643905" y="3337323"/>
          <a:ext cx="1916374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6374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spc="-70" dirty="0" smtClean="0">
                          <a:solidFill>
                            <a:schemeClr val="tx1"/>
                          </a:solidFill>
                          <a:latin typeface="+mn-ea"/>
                        </a:rPr>
                        <a:t>본인 휴대폰 번호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u="sng" spc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    </a:t>
                      </a:r>
                      <a:r>
                        <a:rPr lang="en-US" altLang="ko-KR" sz="700" b="0" u="sng" spc="-8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▼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5597   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9685     </a:t>
                      </a:r>
                      <a:r>
                        <a:rPr lang="en-US" altLang="ko-KR" sz="700" b="1" u="sng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en-US" altLang="ko-KR" sz="700" b="1" u="sng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7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7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pic>
        <p:nvPicPr>
          <p:cNvPr id="70" name="그림 69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598989" y="4276089"/>
            <a:ext cx="196602" cy="19325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935426D8-1758-AA43-A5C2-496B42C3241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603465" y="4848870"/>
            <a:ext cx="196602" cy="19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본인인증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개인정보처리 동의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11480" y="1422656"/>
            <a:ext cx="2368296" cy="444779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518828" y="1394835"/>
            <a:ext cx="290640" cy="29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529782" y="1477542"/>
            <a:ext cx="2021394" cy="42557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11480" y="1579470"/>
            <a:ext cx="1528962" cy="214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본인인증방법 선택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76660" y="1805170"/>
            <a:ext cx="1724728" cy="180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rgbClr val="BEBEBE"/>
                </a:solidFill>
              </a:rPr>
              <a:t>아래 버튼을 선택하여 인증해주세요</a:t>
            </a:r>
            <a:r>
              <a:rPr lang="en-US" altLang="ko-KR" sz="700" b="1" dirty="0" smtClean="0">
                <a:solidFill>
                  <a:srgbClr val="BEBEBE"/>
                </a:solidFill>
              </a:rPr>
              <a:t>.</a:t>
            </a:r>
            <a:endParaRPr lang="ko-KR" altLang="en-US" sz="700" b="1" dirty="0">
              <a:solidFill>
                <a:srgbClr val="BEBEB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20252" y="2043738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0252" y="2740300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20252" y="3433962"/>
            <a:ext cx="1898576" cy="545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68449" y="2131278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3" name="직사각형 62"/>
          <p:cNvSpPr/>
          <p:nvPr/>
        </p:nvSpPr>
        <p:spPr>
          <a:xfrm>
            <a:off x="668449" y="2832386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4" name="직사각형 63"/>
          <p:cNvSpPr/>
          <p:nvPr/>
        </p:nvSpPr>
        <p:spPr>
          <a:xfrm>
            <a:off x="668449" y="3524365"/>
            <a:ext cx="465407" cy="36434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ICON</a:t>
            </a:r>
            <a:endParaRPr lang="ko-KR" altLang="en-US" sz="800" dirty="0"/>
          </a:p>
        </p:txBody>
      </p:sp>
      <p:sp>
        <p:nvSpPr>
          <p:cNvPr id="65" name="직사각형 64"/>
          <p:cNvSpPr/>
          <p:nvPr/>
        </p:nvSpPr>
        <p:spPr>
          <a:xfrm>
            <a:off x="1032315" y="2236766"/>
            <a:ext cx="1109295" cy="153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휴대폰 본인인증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088614" y="2946105"/>
            <a:ext cx="713232" cy="148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72836" y="3626648"/>
            <a:ext cx="867606" cy="16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tx1"/>
                </a:solidFill>
              </a:rPr>
              <a:t>KB Pay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인증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259912" y="218249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257073" y="2903162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251154" y="3597555"/>
            <a:ext cx="282520" cy="207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▶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종합분석 </a:t>
            </a:r>
            <a:r>
              <a:rPr lang="ko-KR" altLang="en-US" dirty="0" smtClean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dirty="0" smtClean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위치변경</a:t>
            </a:r>
            <a: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</a:b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개인정보처리 동의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분석결과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F5454F5-E939-5541-BDDF-F111CAA1FBAF}"/>
              </a:ext>
            </a:extLst>
          </p:cNvPr>
          <p:cNvSpPr/>
          <p:nvPr/>
        </p:nvSpPr>
        <p:spPr>
          <a:xfrm>
            <a:off x="565316" y="5124100"/>
            <a:ext cx="2149382" cy="1371406"/>
          </a:xfrm>
          <a:prstGeom prst="roundRect">
            <a:avLst>
              <a:gd name="adj" fmla="val 457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19C60F-7F4A-9442-A63A-CC1358165649}"/>
              </a:ext>
            </a:extLst>
          </p:cNvPr>
          <p:cNvSpPr txBox="1"/>
          <p:nvPr/>
        </p:nvSpPr>
        <p:spPr>
          <a:xfrm>
            <a:off x="410711" y="1477542"/>
            <a:ext cx="23240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홍길동님  </a:t>
            </a:r>
            <a:r>
              <a:rPr lang="en-US" altLang="ko-KR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/>
            </a:r>
            <a:br>
              <a:rPr lang="en-US" altLang="ko-KR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</a:br>
            <a:r>
              <a:rPr lang="ko-KR" altLang="en-US" sz="900" b="1" spc="-60" dirty="0" err="1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필수보장</a:t>
            </a:r>
            <a:r>
              <a:rPr lang="ko-KR" altLang="en-US" sz="900" b="1" spc="-60" dirty="0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900" b="1" spc="-60" dirty="0" err="1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진달결과</a:t>
            </a:r>
            <a:r>
              <a:rPr lang="ko-KR" altLang="en-US" sz="900" b="1" spc="-60" dirty="0" err="1" smtClean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가</a:t>
            </a:r>
            <a:r>
              <a:rPr lang="ko-KR" altLang="en-US" sz="900" b="1" spc="-60" dirty="0" smtClean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나왔습니다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239F890-CF63-AE49-8B92-405CA4B8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64780"/>
              </p:ext>
            </p:extLst>
          </p:nvPr>
        </p:nvGraphicFramePr>
        <p:xfrm>
          <a:off x="697155" y="5634555"/>
          <a:ext cx="183188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392">
                  <a:extLst>
                    <a:ext uri="{9D8B030D-6E8A-4147-A177-3AD203B41FA5}">
                      <a16:colId xmlns:a16="http://schemas.microsoft.com/office/drawing/2014/main" val="913066415"/>
                    </a:ext>
                  </a:extLst>
                </a:gridCol>
                <a:gridCol w="510489">
                  <a:extLst>
                    <a:ext uri="{9D8B030D-6E8A-4147-A177-3AD203B41FA5}">
                      <a16:colId xmlns:a16="http://schemas.microsoft.com/office/drawing/2014/main" val="4194877387"/>
                    </a:ext>
                  </a:extLst>
                </a:gridCol>
              </a:tblGrid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라이프생명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91241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생명보험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7124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손해보험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381252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공제보험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37499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72A8E8-EDE1-E146-A45A-B541E833E1D1}"/>
              </a:ext>
            </a:extLst>
          </p:cNvPr>
          <p:cNvSpPr/>
          <p:nvPr/>
        </p:nvSpPr>
        <p:spPr>
          <a:xfrm>
            <a:off x="583521" y="6536482"/>
            <a:ext cx="2104627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본 계약 정보는 한국신용정보원의 계약정보관리 정책에 따라 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‘20.4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손보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‘20.12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공제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체신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‘09.10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 계약 건만 조회됩니다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분석 일자 기준으로 ‘정상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건만 조회되며 실효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해지 건은 조회되지 않습니다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600" spc="-6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2984AD-60FC-3249-8DDD-F42017EDD788}"/>
              </a:ext>
            </a:extLst>
          </p:cNvPr>
          <p:cNvSpPr txBox="1"/>
          <p:nvPr/>
        </p:nvSpPr>
        <p:spPr>
          <a:xfrm>
            <a:off x="402104" y="2193993"/>
            <a:ext cx="2349305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700" spc="-130" dirty="0"/>
              <a:t>사망보장</a:t>
            </a:r>
            <a:r>
              <a:rPr lang="ko-KR" altLang="en-US" sz="700" b="0" spc="-130" dirty="0"/>
              <a:t>은</a:t>
            </a:r>
            <a:r>
              <a:rPr lang="ko-KR" altLang="en-US" sz="700" spc="-130" dirty="0"/>
              <a:t> </a:t>
            </a:r>
            <a:r>
              <a:rPr lang="ko-KR" altLang="en-US" sz="700" b="0" spc="-130" dirty="0"/>
              <a:t>어떤 경우에 보장받는지 꼼꼼하게 살펴볼 필요가 있으며</a:t>
            </a:r>
            <a:r>
              <a:rPr lang="en-US" altLang="ko-KR" sz="700" b="0" spc="-130" dirty="0"/>
              <a:t>,</a:t>
            </a:r>
            <a:r>
              <a:rPr lang="ko-KR" altLang="en-US" sz="700" b="0" spc="-130" dirty="0"/>
              <a:t> </a:t>
            </a:r>
            <a:r>
              <a:rPr lang="ko-KR" altLang="en-US" sz="700" spc="-130" dirty="0"/>
              <a:t>암</a:t>
            </a:r>
            <a:r>
              <a:rPr lang="en-US" altLang="ko-KR" sz="700" spc="-130" dirty="0"/>
              <a:t>,</a:t>
            </a:r>
            <a:r>
              <a:rPr lang="ko-KR" altLang="en-US" sz="700" spc="-130" dirty="0"/>
              <a:t>  뇌혈관</a:t>
            </a:r>
            <a:r>
              <a:rPr lang="ko-KR" altLang="en-US" sz="700" b="0" spc="-130" dirty="0"/>
              <a:t>은 보완하실 것을 추천드려요</a:t>
            </a:r>
            <a:endParaRPr lang="en-US" altLang="ko-KR" sz="700" b="0" spc="-130" dirty="0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34B024A2-F7E9-5A4A-9914-4092D4B6D63B}"/>
              </a:ext>
            </a:extLst>
          </p:cNvPr>
          <p:cNvSpPr/>
          <p:nvPr/>
        </p:nvSpPr>
        <p:spPr>
          <a:xfrm>
            <a:off x="515443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C3FB157-7583-C740-ADBA-38D499314BF0}"/>
              </a:ext>
            </a:extLst>
          </p:cNvPr>
          <p:cNvSpPr/>
          <p:nvPr/>
        </p:nvSpPr>
        <p:spPr>
          <a:xfrm>
            <a:off x="1055021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7E5FA44C-4411-6844-8B63-71D7576346D2}"/>
              </a:ext>
            </a:extLst>
          </p:cNvPr>
          <p:cNvSpPr/>
          <p:nvPr/>
        </p:nvSpPr>
        <p:spPr>
          <a:xfrm>
            <a:off x="1594599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D64142C5-3465-524E-9BBA-88AB19C4859B}"/>
              </a:ext>
            </a:extLst>
          </p:cNvPr>
          <p:cNvSpPr/>
          <p:nvPr/>
        </p:nvSpPr>
        <p:spPr>
          <a:xfrm>
            <a:off x="2142882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23C9E6-F960-EC44-B910-25DB04413ACE}"/>
              </a:ext>
            </a:extLst>
          </p:cNvPr>
          <p:cNvSpPr txBox="1"/>
          <p:nvPr/>
        </p:nvSpPr>
        <p:spPr>
          <a:xfrm>
            <a:off x="551220" y="3171584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사망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BF6817-8C26-6F4C-AB01-C13C18C4836A}"/>
              </a:ext>
            </a:extLst>
          </p:cNvPr>
          <p:cNvSpPr txBox="1"/>
          <p:nvPr/>
        </p:nvSpPr>
        <p:spPr>
          <a:xfrm>
            <a:off x="1137961" y="3171584"/>
            <a:ext cx="3329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암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DCDBBA4-2566-6D40-8234-38CCB4EC99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7" y="2854258"/>
            <a:ext cx="286561" cy="23307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3F706FE-E7BA-CB4B-B72A-4CE0FF684AA8}"/>
              </a:ext>
            </a:extLst>
          </p:cNvPr>
          <p:cNvSpPr txBox="1"/>
          <p:nvPr/>
        </p:nvSpPr>
        <p:spPr>
          <a:xfrm>
            <a:off x="410711" y="1964688"/>
            <a:ext cx="232405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종합진단 의견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0F092F1-E402-BB49-9FCD-7AC917395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28" y="2854258"/>
            <a:ext cx="286561" cy="23307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DFF4B11-60E7-3C45-8D8A-2FDE8E261AB3}"/>
              </a:ext>
            </a:extLst>
          </p:cNvPr>
          <p:cNvSpPr txBox="1"/>
          <p:nvPr/>
        </p:nvSpPr>
        <p:spPr>
          <a:xfrm>
            <a:off x="603788" y="5210610"/>
            <a:ext cx="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60" dirty="0" err="1">
                <a:latin typeface="+mn-ea"/>
                <a:cs typeface="KoPubWorld돋움체 Medium" panose="00000600000000000000" pitchFamily="2" charset="-127"/>
              </a:rPr>
              <a:t>보험계약 </a:t>
            </a:r>
            <a: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  <a:t/>
            </a:r>
            <a:b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</a:br>
            <a:r>
              <a:rPr lang="en-US" altLang="ko-KR" sz="800" b="1" spc="-60" dirty="0" err="1">
                <a:latin typeface="+mn-ea"/>
                <a:cs typeface="KoPubWorld돋움체 Medium" panose="00000600000000000000" pitchFamily="2" charset="-127"/>
              </a:rPr>
              <a:t>7</a:t>
            </a:r>
            <a:r>
              <a:rPr lang="ko-KR" altLang="en-US" sz="800" b="1" spc="-60" dirty="0" err="1">
                <a:latin typeface="+mn-ea"/>
                <a:cs typeface="KoPubWorld돋움체 Medium" panose="00000600000000000000" pitchFamily="2" charset="-127"/>
              </a:rPr>
              <a:t>건</a:t>
            </a:r>
            <a:endParaRPr lang="en-US" altLang="ko-KR" sz="2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D4CFE9-FECF-104D-8FD1-DE80FE9DBB54}"/>
              </a:ext>
            </a:extLst>
          </p:cNvPr>
          <p:cNvSpPr txBox="1"/>
          <p:nvPr/>
        </p:nvSpPr>
        <p:spPr>
          <a:xfrm>
            <a:off x="1528178" y="5202809"/>
            <a:ext cx="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700" spc="-60" dirty="0" err="1">
                <a:latin typeface="+mn-ea"/>
                <a:cs typeface="KoPubWorld돋움체 Medium" panose="00000600000000000000" pitchFamily="2" charset="-127"/>
              </a:rPr>
              <a:t>월보험료</a:t>
            </a:r>
            <a: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  <a:t/>
            </a:r>
            <a:b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</a:br>
            <a:r>
              <a:rPr lang="en-US" altLang="ko-KR" sz="800" b="1" dirty="0" err="1">
                <a:latin typeface="+mn-ea"/>
                <a:cs typeface="KoPubWorld돋움체 Medium" panose="00000600000000000000" pitchFamily="2" charset="-127"/>
              </a:rPr>
              <a:t>1,230,000</a:t>
            </a:r>
            <a:r>
              <a:rPr lang="ko-KR" altLang="en-US" sz="800" b="1" spc="-60" dirty="0" err="1">
                <a:latin typeface="+mn-ea"/>
                <a:cs typeface="KoPubWorld돋움체 Medium" panose="00000600000000000000" pitchFamily="2" charset="-127"/>
              </a:rPr>
              <a:t>원</a:t>
            </a:r>
            <a:endParaRPr lang="en-US" altLang="ko-KR" sz="2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79" name="직선 연결선 112">
            <a:extLst>
              <a:ext uri="{FF2B5EF4-FFF2-40B4-BE49-F238E27FC236}">
                <a16:creationId xmlns:a16="http://schemas.microsoft.com/office/drawing/2014/main" id="{4A8E11E7-B779-E148-A306-0FC5480277D7}"/>
              </a:ext>
            </a:extLst>
          </p:cNvPr>
          <p:cNvCxnSpPr>
            <a:cxnSpLocks/>
          </p:cNvCxnSpPr>
          <p:nvPr/>
        </p:nvCxnSpPr>
        <p:spPr>
          <a:xfrm>
            <a:off x="737488" y="5541692"/>
            <a:ext cx="194019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7AB2B86-B9F6-EA43-ACB9-68DC2894C761}"/>
              </a:ext>
            </a:extLst>
          </p:cNvPr>
          <p:cNvSpPr/>
          <p:nvPr/>
        </p:nvSpPr>
        <p:spPr>
          <a:xfrm>
            <a:off x="498812" y="4572762"/>
            <a:ext cx="2104627" cy="2769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권장금액은 필요자금에 따른 추천 금액이며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실제 가입한도는 회사와  </a:t>
            </a:r>
            <a:r>
              <a:rPr lang="ko-KR" altLang="en-US" sz="600" spc="-6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인수기준에</a:t>
            </a:r>
            <a:r>
              <a:rPr lang="ko-KR" altLang="en-US" sz="600" spc="-6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따라 다를 수 있습니다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DA4B0EB6-AAAD-7349-87EA-02E18E344BC5}"/>
              </a:ext>
            </a:extLst>
          </p:cNvPr>
          <p:cNvSpPr/>
          <p:nvPr/>
        </p:nvSpPr>
        <p:spPr>
          <a:xfrm>
            <a:off x="551221" y="7143254"/>
            <a:ext cx="2164474" cy="2546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내보험 가입현황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459255" y="3648591"/>
            <a:ext cx="2175002" cy="854721"/>
            <a:chOff x="3629790" y="7739016"/>
            <a:chExt cx="2954203" cy="14086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3AA8B9B-E91A-24AC-6E05-69CAF5B05C55}"/>
                </a:ext>
              </a:extLst>
            </p:cNvPr>
            <p:cNvGrpSpPr/>
            <p:nvPr/>
          </p:nvGrpSpPr>
          <p:grpSpPr>
            <a:xfrm rot="5400000">
              <a:off x="4180747" y="7230397"/>
              <a:ext cx="1359411" cy="2461326"/>
              <a:chOff x="318146" y="1188779"/>
              <a:chExt cx="2649109" cy="126304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68CC9ACA-728D-1265-79F3-5B67C3138779}"/>
                  </a:ext>
                </a:extLst>
              </p:cNvPr>
              <p:cNvGrpSpPr/>
              <p:nvPr/>
            </p:nvGrpSpPr>
            <p:grpSpPr>
              <a:xfrm>
                <a:off x="505110" y="1188780"/>
                <a:ext cx="364093" cy="1214124"/>
                <a:chOff x="439070" y="1188780"/>
                <a:chExt cx="364093" cy="1214124"/>
              </a:xfrm>
            </p:grpSpPr>
            <p:sp>
              <p:nvSpPr>
                <p:cNvPr id="109" name="사각형: 둥근 모서리 150">
                  <a:extLst>
                    <a:ext uri="{FF2B5EF4-FFF2-40B4-BE49-F238E27FC236}">
                      <a16:creationId xmlns:a16="http://schemas.microsoft.com/office/drawing/2014/main" id="{BF4E9569-5CA7-F2C1-E283-89D8028FC589}"/>
                    </a:ext>
                  </a:extLst>
                </p:cNvPr>
                <p:cNvSpPr/>
                <p:nvPr/>
              </p:nvSpPr>
              <p:spPr bwMode="auto">
                <a:xfrm>
                  <a:off x="457634" y="1188780"/>
                  <a:ext cx="345529" cy="11651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10" name="사각형: 둥근 모서리 151">
                  <a:extLst>
                    <a:ext uri="{FF2B5EF4-FFF2-40B4-BE49-F238E27FC236}">
                      <a16:creationId xmlns:a16="http://schemas.microsoft.com/office/drawing/2014/main" id="{F61B0902-2C55-41FC-5A07-2249D29EBD9B}"/>
                    </a:ext>
                  </a:extLst>
                </p:cNvPr>
                <p:cNvSpPr/>
                <p:nvPr/>
              </p:nvSpPr>
              <p:spPr bwMode="auto">
                <a:xfrm>
                  <a:off x="439070" y="1195685"/>
                  <a:ext cx="345526" cy="12072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244EC1E-AFF6-9B87-B99F-D0D8CF81904A}"/>
                  </a:ext>
                </a:extLst>
              </p:cNvPr>
              <p:cNvGrpSpPr/>
              <p:nvPr/>
            </p:nvGrpSpPr>
            <p:grpSpPr>
              <a:xfrm>
                <a:off x="1102427" y="1188781"/>
                <a:ext cx="345534" cy="1214124"/>
                <a:chOff x="354909" y="1188781"/>
                <a:chExt cx="345534" cy="1214124"/>
              </a:xfrm>
            </p:grpSpPr>
            <p:sp>
              <p:nvSpPr>
                <p:cNvPr id="107" name="사각형: 둥근 모서리 148">
                  <a:extLst>
                    <a:ext uri="{FF2B5EF4-FFF2-40B4-BE49-F238E27FC236}">
                      <a16:creationId xmlns:a16="http://schemas.microsoft.com/office/drawing/2014/main" id="{3562ED84-43D6-37CB-2ACB-9B474E4F7B49}"/>
                    </a:ext>
                  </a:extLst>
                </p:cNvPr>
                <p:cNvSpPr/>
                <p:nvPr/>
              </p:nvSpPr>
              <p:spPr bwMode="auto">
                <a:xfrm>
                  <a:off x="354915" y="1188781"/>
                  <a:ext cx="345528" cy="11651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8" name="사각형: 둥근 모서리 149">
                  <a:extLst>
                    <a:ext uri="{FF2B5EF4-FFF2-40B4-BE49-F238E27FC236}">
                      <a16:creationId xmlns:a16="http://schemas.microsoft.com/office/drawing/2014/main" id="{8C31C95E-2D0C-134E-367E-B94539962335}"/>
                    </a:ext>
                  </a:extLst>
                </p:cNvPr>
                <p:cNvSpPr/>
                <p:nvPr/>
              </p:nvSpPr>
              <p:spPr bwMode="auto">
                <a:xfrm>
                  <a:off x="354909" y="1727202"/>
                  <a:ext cx="345524" cy="67570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BDC488E6-BA22-4FA4-2F67-9FFF70BAD7FF}"/>
                  </a:ext>
                </a:extLst>
              </p:cNvPr>
              <p:cNvGrpSpPr/>
              <p:nvPr/>
            </p:nvGrpSpPr>
            <p:grpSpPr>
              <a:xfrm>
                <a:off x="2382175" y="1188780"/>
                <a:ext cx="350072" cy="1165185"/>
                <a:chOff x="256731" y="1188780"/>
                <a:chExt cx="350072" cy="1165185"/>
              </a:xfrm>
            </p:grpSpPr>
            <p:sp>
              <p:nvSpPr>
                <p:cNvPr id="105" name="사각형: 둥근 모서리 146">
                  <a:extLst>
                    <a:ext uri="{FF2B5EF4-FFF2-40B4-BE49-F238E27FC236}">
                      <a16:creationId xmlns:a16="http://schemas.microsoft.com/office/drawing/2014/main" id="{D9D0E966-E763-F6EB-2848-A5C304F04B91}"/>
                    </a:ext>
                  </a:extLst>
                </p:cNvPr>
                <p:cNvSpPr/>
                <p:nvPr/>
              </p:nvSpPr>
              <p:spPr bwMode="auto">
                <a:xfrm>
                  <a:off x="261276" y="1188780"/>
                  <a:ext cx="345527" cy="11651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6" name="사각형: 둥근 모서리 147">
                  <a:extLst>
                    <a:ext uri="{FF2B5EF4-FFF2-40B4-BE49-F238E27FC236}">
                      <a16:creationId xmlns:a16="http://schemas.microsoft.com/office/drawing/2014/main" id="{BBD940A5-0361-4EE9-ED03-255A0DCEFEEA}"/>
                    </a:ext>
                  </a:extLst>
                </p:cNvPr>
                <p:cNvSpPr/>
                <p:nvPr/>
              </p:nvSpPr>
              <p:spPr bwMode="auto">
                <a:xfrm>
                  <a:off x="256731" y="1195685"/>
                  <a:ext cx="345534" cy="115827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3EB44E05-D9EF-DDC9-E899-FD8078646DB0}"/>
                  </a:ext>
                </a:extLst>
              </p:cNvPr>
              <p:cNvGrpSpPr/>
              <p:nvPr/>
            </p:nvGrpSpPr>
            <p:grpSpPr>
              <a:xfrm>
                <a:off x="1735023" y="1188779"/>
                <a:ext cx="345538" cy="1214126"/>
                <a:chOff x="298803" y="1188779"/>
                <a:chExt cx="345538" cy="1214126"/>
              </a:xfrm>
            </p:grpSpPr>
            <p:sp>
              <p:nvSpPr>
                <p:cNvPr id="103" name="사각형: 둥근 모서리 144">
                  <a:extLst>
                    <a:ext uri="{FF2B5EF4-FFF2-40B4-BE49-F238E27FC236}">
                      <a16:creationId xmlns:a16="http://schemas.microsoft.com/office/drawing/2014/main" id="{7CC825C2-7FC6-E3D4-074F-A9AC4A37F2FE}"/>
                    </a:ext>
                  </a:extLst>
                </p:cNvPr>
                <p:cNvSpPr/>
                <p:nvPr/>
              </p:nvSpPr>
              <p:spPr bwMode="auto">
                <a:xfrm>
                  <a:off x="298803" y="1188779"/>
                  <a:ext cx="345526" cy="11651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4" name="사각형: 둥근 모서리 145">
                  <a:extLst>
                    <a:ext uri="{FF2B5EF4-FFF2-40B4-BE49-F238E27FC236}">
                      <a16:creationId xmlns:a16="http://schemas.microsoft.com/office/drawing/2014/main" id="{1EF88E11-0130-223F-97C0-F7BC40BB5596}"/>
                    </a:ext>
                  </a:extLst>
                </p:cNvPr>
                <p:cNvSpPr/>
                <p:nvPr/>
              </p:nvSpPr>
              <p:spPr bwMode="auto">
                <a:xfrm>
                  <a:off x="298817" y="1483360"/>
                  <a:ext cx="345524" cy="91954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53983A6-6673-3D17-55C0-3D73B2567860}"/>
                  </a:ext>
                </a:extLst>
              </p:cNvPr>
              <p:cNvSpPr/>
              <p:nvPr/>
            </p:nvSpPr>
            <p:spPr bwMode="auto">
              <a:xfrm>
                <a:off x="318146" y="2192030"/>
                <a:ext cx="2649109" cy="25979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indent="0" algn="ctr" defTabSz="914400"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prstClr val="white"/>
                  </a:buClr>
                  <a:buSzTx/>
                  <a:buFontTx/>
                  <a:buNone/>
                  <a:tabLst/>
                </a:pPr>
                <a:endParaRPr kumimoji="1" lang="ko-KR" altLang="en-US" sz="1000" kern="0" dirty="0">
                  <a:ln>
                    <a:solidFill>
                      <a:srgbClr val="FFBC00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B금융 제목체 Medium" panose="020B0603000000000000" pitchFamily="50" charset="-127"/>
                  <a:ea typeface="KB금융 제목체 Medium" panose="020B0603000000000000" pitchFamily="50" charset="-127"/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0E85E427-079F-575D-D637-37D0A0EFE0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676022" y="904709"/>
                <a:ext cx="5839" cy="2576620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433D8B-CEB1-682C-FE40-4DD646F83432}"/>
                </a:ext>
              </a:extLst>
            </p:cNvPr>
            <p:cNvSpPr txBox="1"/>
            <p:nvPr/>
          </p:nvSpPr>
          <p:spPr>
            <a:xfrm>
              <a:off x="3781999" y="7739016"/>
              <a:ext cx="298832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사망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7FFCE4E-F585-E6AC-DB9D-73A3DC56C276}"/>
                </a:ext>
              </a:extLst>
            </p:cNvPr>
            <p:cNvSpPr txBox="1"/>
            <p:nvPr/>
          </p:nvSpPr>
          <p:spPr>
            <a:xfrm>
              <a:off x="3931415" y="8052006"/>
              <a:ext cx="149416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암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B3993D-EEA4-A5CB-64E3-34FA2AD09732}"/>
                </a:ext>
              </a:extLst>
            </p:cNvPr>
            <p:cNvSpPr txBox="1"/>
            <p:nvPr/>
          </p:nvSpPr>
          <p:spPr>
            <a:xfrm>
              <a:off x="3632583" y="8376388"/>
              <a:ext cx="448248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뇌혈관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59D7F9A-BEAF-1F10-B3B4-BF53C7C63C4C}"/>
                </a:ext>
              </a:extLst>
            </p:cNvPr>
            <p:cNvSpPr txBox="1"/>
            <p:nvPr/>
          </p:nvSpPr>
          <p:spPr>
            <a:xfrm>
              <a:off x="3632583" y="8724981"/>
              <a:ext cx="448248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심혈관</a:t>
              </a:r>
            </a:p>
          </p:txBody>
        </p:sp>
        <p:sp>
          <p:nvSpPr>
            <p:cNvPr id="89" name="모서리가 둥근 직사각형 142">
              <a:extLst>
                <a:ext uri="{FF2B5EF4-FFF2-40B4-BE49-F238E27FC236}">
                  <a16:creationId xmlns:a16="http://schemas.microsoft.com/office/drawing/2014/main" id="{FBAD6BDA-E6D6-C5A1-40D4-2C329A8DB26C}"/>
                </a:ext>
              </a:extLst>
            </p:cNvPr>
            <p:cNvSpPr/>
            <p:nvPr/>
          </p:nvSpPr>
          <p:spPr>
            <a:xfrm>
              <a:off x="6164547" y="8844295"/>
              <a:ext cx="419446" cy="17976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충분</a:t>
              </a:r>
            </a:p>
          </p:txBody>
        </p:sp>
        <p:sp>
          <p:nvSpPr>
            <p:cNvPr id="90" name="모서리가 둥근 직사각형 142">
              <a:extLst>
                <a:ext uri="{FF2B5EF4-FFF2-40B4-BE49-F238E27FC236}">
                  <a16:creationId xmlns:a16="http://schemas.microsoft.com/office/drawing/2014/main" id="{5B8B0032-25CD-32D6-3C6C-593ECBBCBECB}"/>
                </a:ext>
              </a:extLst>
            </p:cNvPr>
            <p:cNvSpPr/>
            <p:nvPr/>
          </p:nvSpPr>
          <p:spPr>
            <a:xfrm>
              <a:off x="6164546" y="7878740"/>
              <a:ext cx="419446" cy="17976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유의</a:t>
              </a:r>
            </a:p>
          </p:txBody>
        </p:sp>
        <p:sp>
          <p:nvSpPr>
            <p:cNvPr id="91" name="모서리가 둥근 직사각형 142">
              <a:extLst>
                <a:ext uri="{FF2B5EF4-FFF2-40B4-BE49-F238E27FC236}">
                  <a16:creationId xmlns:a16="http://schemas.microsoft.com/office/drawing/2014/main" id="{EF47181E-286D-B7A4-146A-D1C9326709FC}"/>
                </a:ext>
              </a:extLst>
            </p:cNvPr>
            <p:cNvSpPr/>
            <p:nvPr/>
          </p:nvSpPr>
          <p:spPr>
            <a:xfrm>
              <a:off x="6164547" y="8199263"/>
              <a:ext cx="419446" cy="17976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부족</a:t>
              </a:r>
            </a:p>
          </p:txBody>
        </p:sp>
        <p:sp>
          <p:nvSpPr>
            <p:cNvPr id="92" name="모서리가 둥근 직사각형 142">
              <a:extLst>
                <a:ext uri="{FF2B5EF4-FFF2-40B4-BE49-F238E27FC236}">
                  <a16:creationId xmlns:a16="http://schemas.microsoft.com/office/drawing/2014/main" id="{C2BE5C71-45B5-9AA0-A09F-70ED8EA4C52E}"/>
                </a:ext>
              </a:extLst>
            </p:cNvPr>
            <p:cNvSpPr/>
            <p:nvPr/>
          </p:nvSpPr>
          <p:spPr>
            <a:xfrm>
              <a:off x="6164547" y="8503711"/>
              <a:ext cx="419446" cy="17976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부족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B2079B-D037-01AB-92C2-0B13ABA41752}"/>
                </a:ext>
              </a:extLst>
            </p:cNvPr>
            <p:cNvSpPr txBox="1"/>
            <p:nvPr/>
          </p:nvSpPr>
          <p:spPr>
            <a:xfrm>
              <a:off x="5517063" y="7805518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100%</a:t>
              </a:r>
              <a:endParaRPr lang="ko-KR" altLang="en-US" sz="7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8DB68C9-75FF-9A74-3807-613C57026C72}"/>
                </a:ext>
              </a:extLst>
            </p:cNvPr>
            <p:cNvSpPr txBox="1"/>
            <p:nvPr/>
          </p:nvSpPr>
          <p:spPr>
            <a:xfrm>
              <a:off x="5517061" y="8110808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50%</a:t>
              </a:r>
              <a:endParaRPr lang="ko-KR" altLang="en-US" sz="7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0E14905-1C57-EB3B-9C4D-ED2AD8396D93}"/>
                </a:ext>
              </a:extLst>
            </p:cNvPr>
            <p:cNvSpPr txBox="1"/>
            <p:nvPr/>
          </p:nvSpPr>
          <p:spPr>
            <a:xfrm>
              <a:off x="5526613" y="8438707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70%</a:t>
              </a:r>
              <a:endParaRPr lang="ko-KR" altLang="en-US" sz="7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672D705-E01F-06D6-A6D5-0CE4FA0F3BEA}"/>
                </a:ext>
              </a:extLst>
            </p:cNvPr>
            <p:cNvSpPr txBox="1"/>
            <p:nvPr/>
          </p:nvSpPr>
          <p:spPr>
            <a:xfrm>
              <a:off x="5526613" y="8766754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100%</a:t>
              </a:r>
              <a:endParaRPr lang="ko-KR" altLang="en-US" sz="700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39D89FB-455F-0A41-894D-3896056FDA3A}"/>
              </a:ext>
            </a:extLst>
          </p:cNvPr>
          <p:cNvSpPr txBox="1"/>
          <p:nvPr/>
        </p:nvSpPr>
        <p:spPr>
          <a:xfrm>
            <a:off x="3798871" y="1371347"/>
            <a:ext cx="2266752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700" b="0" spc="-70" dirty="0"/>
              <a:t>갑작스런 나의 빈자리를 채워줄 최소 생활 자금을 준비해 주세요</a:t>
            </a:r>
            <a:endParaRPr lang="en-US" altLang="ko-KR" sz="700" b="0" spc="-7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F5D36D2-965A-9143-BB79-D8E06364B3CB}"/>
              </a:ext>
            </a:extLst>
          </p:cNvPr>
          <p:cNvSpPr txBox="1"/>
          <p:nvPr/>
        </p:nvSpPr>
        <p:spPr>
          <a:xfrm>
            <a:off x="3807478" y="1148620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사망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14" name="표 142">
            <a:extLst>
              <a:ext uri="{FF2B5EF4-FFF2-40B4-BE49-F238E27FC236}">
                <a16:creationId xmlns:a16="http://schemas.microsoft.com/office/drawing/2014/main" id="{040BF205-E320-484B-A1B6-3E7CA2B20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85898"/>
              </p:ext>
            </p:extLst>
          </p:nvPr>
        </p:nvGraphicFramePr>
        <p:xfrm>
          <a:off x="3877137" y="1668119"/>
          <a:ext cx="2170568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상해사망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질병사망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15" name="그림 114">
            <a:extLst>
              <a:ext uri="{FF2B5EF4-FFF2-40B4-BE49-F238E27FC236}">
                <a16:creationId xmlns:a16="http://schemas.microsoft.com/office/drawing/2014/main" id="{F1306716-F9A5-A945-899D-5ED34F025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1" y="1859943"/>
            <a:ext cx="132332" cy="1080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E42DB80-D152-1342-A946-C4B67817C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1" y="2022923"/>
            <a:ext cx="132332" cy="108000"/>
          </a:xfrm>
          <a:prstGeom prst="rect">
            <a:avLst/>
          </a:prstGeom>
        </p:spPr>
      </p:pic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6FA4F2BF-1040-DF42-86C7-630AA233A9A4}"/>
              </a:ext>
            </a:extLst>
          </p:cNvPr>
          <p:cNvSpPr/>
          <p:nvPr/>
        </p:nvSpPr>
        <p:spPr>
          <a:xfrm>
            <a:off x="3877136" y="2310315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EF7075-98FE-7C4B-B294-C420FD0A5BFB}"/>
              </a:ext>
            </a:extLst>
          </p:cNvPr>
          <p:cNvSpPr txBox="1"/>
          <p:nvPr/>
        </p:nvSpPr>
        <p:spPr>
          <a:xfrm>
            <a:off x="3946826" y="2220475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639A73-3514-5940-BDB8-1478B0D00BF1}"/>
              </a:ext>
            </a:extLst>
          </p:cNvPr>
          <p:cNvSpPr txBox="1"/>
          <p:nvPr/>
        </p:nvSpPr>
        <p:spPr>
          <a:xfrm>
            <a:off x="3856023" y="2397497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•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상해사망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질병사망 두 가지가 있으면 충분한 걸까요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•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자연사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재해사망까지 보장을 받기 위해서는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일반사망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충분히 준비되어 있어야 합니다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979B47F-A9A0-704E-8681-D0FA617EDE8E}"/>
              </a:ext>
            </a:extLst>
          </p:cNvPr>
          <p:cNvSpPr txBox="1"/>
          <p:nvPr/>
        </p:nvSpPr>
        <p:spPr>
          <a:xfrm>
            <a:off x="3798871" y="3553395"/>
            <a:ext cx="2266752" cy="107722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대 사망원인 </a:t>
            </a:r>
            <a:r>
              <a:rPr lang="en-US" altLang="ko-KR" dirty="0"/>
              <a:t>1</a:t>
            </a:r>
            <a:r>
              <a:rPr lang="ko-KR" altLang="en-US" dirty="0"/>
              <a:t>위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C48F327-EE91-E845-82C6-E4D3091EFAAE}"/>
              </a:ext>
            </a:extLst>
          </p:cNvPr>
          <p:cNvSpPr txBox="1"/>
          <p:nvPr/>
        </p:nvSpPr>
        <p:spPr>
          <a:xfrm>
            <a:off x="3807478" y="3330668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암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23" name="표 142">
            <a:extLst>
              <a:ext uri="{FF2B5EF4-FFF2-40B4-BE49-F238E27FC236}">
                <a16:creationId xmlns:a16="http://schemas.microsoft.com/office/drawing/2014/main" id="{A57F34D6-9DFF-FF4B-A236-307B523E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68972"/>
              </p:ext>
            </p:extLst>
          </p:nvPr>
        </p:nvGraphicFramePr>
        <p:xfrm>
          <a:off x="3877137" y="3850167"/>
          <a:ext cx="2170568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일반암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부족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고액암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15147452-4FD7-364A-9E16-5438A1C4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1" y="4204971"/>
            <a:ext cx="132332" cy="108000"/>
          </a:xfrm>
          <a:prstGeom prst="rect">
            <a:avLst/>
          </a:prstGeom>
        </p:spPr>
      </p:pic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756077BF-7063-424F-A275-0F6EDE740670}"/>
              </a:ext>
            </a:extLst>
          </p:cNvPr>
          <p:cNvSpPr/>
          <p:nvPr/>
        </p:nvSpPr>
        <p:spPr>
          <a:xfrm>
            <a:off x="3877136" y="4492363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C5257DB-8C51-8648-A8CB-4EC804D401CB}"/>
              </a:ext>
            </a:extLst>
          </p:cNvPr>
          <p:cNvSpPr txBox="1"/>
          <p:nvPr/>
        </p:nvSpPr>
        <p:spPr>
          <a:xfrm>
            <a:off x="3946826" y="4402523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5358E51-090C-5A41-BB59-56F20E983FBA}"/>
              </a:ext>
            </a:extLst>
          </p:cNvPr>
          <p:cNvSpPr txBox="1"/>
          <p:nvPr/>
        </p:nvSpPr>
        <p:spPr>
          <a:xfrm>
            <a:off x="3856023" y="4579545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 err="1"/>
              <a:t>일반암</a:t>
            </a:r>
            <a:r>
              <a:rPr lang="en-US" altLang="ko-KR" dirty="0"/>
              <a:t>, </a:t>
            </a:r>
            <a:r>
              <a:rPr lang="ko-KR" altLang="en-US" dirty="0" err="1"/>
              <a:t>고액암</a:t>
            </a:r>
            <a:r>
              <a:rPr lang="en-US" altLang="ko-KR" dirty="0"/>
              <a:t>, </a:t>
            </a:r>
            <a:r>
              <a:rPr lang="ko-KR" altLang="en-US" dirty="0" err="1"/>
              <a:t>유사암</a:t>
            </a:r>
            <a:r>
              <a:rPr lang="en-US" altLang="ko-KR" dirty="0"/>
              <a:t>/</a:t>
            </a:r>
            <a:r>
              <a:rPr lang="ko-KR" altLang="en-US" dirty="0" err="1"/>
              <a:t>소액암</a:t>
            </a:r>
            <a:r>
              <a:rPr lang="ko-KR" altLang="en-US" dirty="0"/>
              <a:t> 등 가입하고 있는</a:t>
            </a:r>
            <a:endParaRPr lang="en-US" altLang="ko-KR" dirty="0"/>
          </a:p>
          <a:p>
            <a:r>
              <a:rPr lang="ko-KR" altLang="en-US" dirty="0"/>
              <a:t>  보험에 따라 보장 받을 수 있는 암의 종류와 금액이</a:t>
            </a:r>
            <a:endParaRPr lang="en-US" altLang="ko-KR" dirty="0"/>
          </a:p>
          <a:p>
            <a:r>
              <a:rPr lang="ko-KR" altLang="en-US" dirty="0"/>
              <a:t>  달라집니다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2E2A4A5B-20FD-0249-A213-0898209AB3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0" y="4036024"/>
            <a:ext cx="144693" cy="1165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CECEE1E-7810-894B-93F6-42FCE77A7D8A}"/>
              </a:ext>
            </a:extLst>
          </p:cNvPr>
          <p:cNvSpPr txBox="1"/>
          <p:nvPr/>
        </p:nvSpPr>
        <p:spPr>
          <a:xfrm>
            <a:off x="3798871" y="5735930"/>
            <a:ext cx="2266752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만성질환 사망원인 </a:t>
            </a:r>
            <a:r>
              <a:rPr lang="en-US" altLang="ko-KR" dirty="0"/>
              <a:t>3</a:t>
            </a:r>
            <a:r>
              <a:rPr lang="ko-KR" altLang="en-US" dirty="0"/>
              <a:t>위 뇌질환</a:t>
            </a:r>
            <a:r>
              <a:rPr lang="en-US" altLang="ko-KR" dirty="0"/>
              <a:t>!</a:t>
            </a:r>
            <a:r>
              <a:rPr lang="ko-KR" altLang="en-US" dirty="0"/>
              <a:t>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022A43-3A97-3E4B-A20D-62FE74892197}"/>
              </a:ext>
            </a:extLst>
          </p:cNvPr>
          <p:cNvSpPr txBox="1"/>
          <p:nvPr/>
        </p:nvSpPr>
        <p:spPr>
          <a:xfrm>
            <a:off x="3807478" y="5513203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뇌혈관질환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32" name="표 142">
            <a:extLst>
              <a:ext uri="{FF2B5EF4-FFF2-40B4-BE49-F238E27FC236}">
                <a16:creationId xmlns:a16="http://schemas.microsoft.com/office/drawing/2014/main" id="{462933F5-60B4-FC42-9ABB-1CCD38F74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33354"/>
              </p:ext>
            </p:extLst>
          </p:nvPr>
        </p:nvGraphicFramePr>
        <p:xfrm>
          <a:off x="3877137" y="6032702"/>
          <a:ext cx="2170568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뇌혈관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부족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뇌졸중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뇌출혈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943008"/>
                  </a:ext>
                </a:extLst>
              </a:tr>
            </a:tbl>
          </a:graphicData>
        </a:graphic>
      </p:graphicFrame>
      <p:pic>
        <p:nvPicPr>
          <p:cNvPr id="133" name="그림 132">
            <a:extLst>
              <a:ext uri="{FF2B5EF4-FFF2-40B4-BE49-F238E27FC236}">
                <a16:creationId xmlns:a16="http://schemas.microsoft.com/office/drawing/2014/main" id="{19815FE4-3C72-6B47-AC1C-966B3F77B4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1" y="6387506"/>
            <a:ext cx="132332" cy="108000"/>
          </a:xfrm>
          <a:prstGeom prst="rect">
            <a:avLst/>
          </a:prstGeom>
        </p:spPr>
      </p:pic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93F2FD17-8E3F-3642-B2D0-CBF12E35732F}"/>
              </a:ext>
            </a:extLst>
          </p:cNvPr>
          <p:cNvSpPr/>
          <p:nvPr/>
        </p:nvSpPr>
        <p:spPr>
          <a:xfrm>
            <a:off x="6938243" y="1238706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A2C3D1E-5E59-1E48-9136-81148A0D20C4}"/>
              </a:ext>
            </a:extLst>
          </p:cNvPr>
          <p:cNvSpPr txBox="1"/>
          <p:nvPr/>
        </p:nvSpPr>
        <p:spPr>
          <a:xfrm>
            <a:off x="7007933" y="1148866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7E21ED5-3D28-B749-A222-269548E340EF}"/>
              </a:ext>
            </a:extLst>
          </p:cNvPr>
          <p:cNvSpPr txBox="1"/>
          <p:nvPr/>
        </p:nvSpPr>
        <p:spPr>
          <a:xfrm>
            <a:off x="6917130" y="1325888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보장범위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뇌졸중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뇌혈관 질환은 보장범위가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/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각각 다릅니다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 ⊂ 뇌졸중 ⊂ 뇌혈관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3CEA6AF3-2211-5C45-A671-99BEBCD92E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0" y="6211981"/>
            <a:ext cx="144693" cy="116539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3EC3E73D-AA5F-EF43-AEBB-E01783837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1" y="6558545"/>
            <a:ext cx="132332" cy="1080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E19791A-49E4-9B4F-B87F-D051683CF6FE}"/>
              </a:ext>
            </a:extLst>
          </p:cNvPr>
          <p:cNvSpPr txBox="1"/>
          <p:nvPr/>
        </p:nvSpPr>
        <p:spPr>
          <a:xfrm>
            <a:off x="6876322" y="2366623"/>
            <a:ext cx="2248797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애 사망원인 </a:t>
            </a:r>
            <a:r>
              <a:rPr lang="en-US" altLang="ko-KR" dirty="0"/>
              <a:t>2</a:t>
            </a:r>
            <a:r>
              <a:rPr lang="ko-KR" altLang="en-US" dirty="0"/>
              <a:t>위 심장질환</a:t>
            </a:r>
            <a:r>
              <a:rPr lang="en-US" altLang="ko-KR" dirty="0"/>
              <a:t>!</a:t>
            </a:r>
            <a:r>
              <a:rPr lang="ko-KR" altLang="en-US" dirty="0"/>
              <a:t>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0BE544B-4341-2340-AE00-E8C3DD5EDDB9}"/>
              </a:ext>
            </a:extLst>
          </p:cNvPr>
          <p:cNvSpPr txBox="1"/>
          <p:nvPr/>
        </p:nvSpPr>
        <p:spPr>
          <a:xfrm>
            <a:off x="6884928" y="2143896"/>
            <a:ext cx="23283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심장질환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44" name="표 142">
            <a:extLst>
              <a:ext uri="{FF2B5EF4-FFF2-40B4-BE49-F238E27FC236}">
                <a16:creationId xmlns:a16="http://schemas.microsoft.com/office/drawing/2014/main" id="{6CBDA03A-CFCC-1D4D-B0D3-E7B2BDF11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032558"/>
              </p:ext>
            </p:extLst>
          </p:nvPr>
        </p:nvGraphicFramePr>
        <p:xfrm>
          <a:off x="6954588" y="2663395"/>
          <a:ext cx="2153372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30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463806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26805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442931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허혈성심장질환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유의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급성심근경색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45" name="그림 144">
            <a:extLst>
              <a:ext uri="{FF2B5EF4-FFF2-40B4-BE49-F238E27FC236}">
                <a16:creationId xmlns:a16="http://schemas.microsoft.com/office/drawing/2014/main" id="{728AA321-A0C7-CE4A-8D65-80EE7D013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89" y="3018199"/>
            <a:ext cx="131284" cy="108000"/>
          </a:xfrm>
          <a:prstGeom prst="rect">
            <a:avLst/>
          </a:prstGeom>
        </p:spPr>
      </p:pic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6B9CD006-6244-774F-A24C-D0C67635A464}"/>
              </a:ext>
            </a:extLst>
          </p:cNvPr>
          <p:cNvSpPr/>
          <p:nvPr/>
        </p:nvSpPr>
        <p:spPr>
          <a:xfrm>
            <a:off x="6954588" y="3318283"/>
            <a:ext cx="2153370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7BBB395-D000-6146-9F08-342C8AB77CD2}"/>
              </a:ext>
            </a:extLst>
          </p:cNvPr>
          <p:cNvSpPr txBox="1"/>
          <p:nvPr/>
        </p:nvSpPr>
        <p:spPr>
          <a:xfrm>
            <a:off x="7024277" y="3228443"/>
            <a:ext cx="727388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6D0983-1012-404C-98BE-CEC8FA85BD3A}"/>
              </a:ext>
            </a:extLst>
          </p:cNvPr>
          <p:cNvSpPr txBox="1"/>
          <p:nvPr/>
        </p:nvSpPr>
        <p:spPr>
          <a:xfrm>
            <a:off x="6933474" y="3405465"/>
            <a:ext cx="217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보장범위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뇌졸중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뇌혈관 질환은 보장범위가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/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각각 다릅니다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 ⊂ 뇌졸중 ⊂ 뇌혈관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905C2C4B-78CE-7C45-9A17-DB7614A80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289" y="2849252"/>
            <a:ext cx="143546" cy="116539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6A6B7ED-E424-BC40-89C1-5DFF9379E2C1}"/>
              </a:ext>
            </a:extLst>
          </p:cNvPr>
          <p:cNvGrpSpPr/>
          <p:nvPr/>
        </p:nvGrpSpPr>
        <p:grpSpPr>
          <a:xfrm>
            <a:off x="6416295" y="4153717"/>
            <a:ext cx="1599052" cy="440128"/>
            <a:chOff x="1378082" y="3325307"/>
            <a:chExt cx="2628292" cy="493326"/>
          </a:xfrm>
        </p:grpSpPr>
        <p:cxnSp>
          <p:nvCxnSpPr>
            <p:cNvPr id="152" name="직선 연결선 112">
              <a:extLst>
                <a:ext uri="{FF2B5EF4-FFF2-40B4-BE49-F238E27FC236}">
                  <a16:creationId xmlns:a16="http://schemas.microsoft.com/office/drawing/2014/main" id="{0146614D-D8C4-0F41-A6B2-A1CC92D7A311}"/>
                </a:ext>
              </a:extLst>
            </p:cNvPr>
            <p:cNvCxnSpPr>
              <a:cxnSpLocks/>
            </p:cNvCxnSpPr>
            <p:nvPr/>
          </p:nvCxnSpPr>
          <p:spPr>
            <a:xfrm>
              <a:off x="1378082" y="3325307"/>
              <a:ext cx="2628292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12">
              <a:extLst>
                <a:ext uri="{FF2B5EF4-FFF2-40B4-BE49-F238E27FC236}">
                  <a16:creationId xmlns:a16="http://schemas.microsoft.com/office/drawing/2014/main" id="{B3D653B2-00D4-AF42-843A-8C3FC4B6B9E0}"/>
                </a:ext>
              </a:extLst>
            </p:cNvPr>
            <p:cNvCxnSpPr>
              <a:cxnSpLocks/>
            </p:cNvCxnSpPr>
            <p:nvPr/>
          </p:nvCxnSpPr>
          <p:spPr>
            <a:xfrm>
              <a:off x="1378082" y="3818633"/>
              <a:ext cx="2628292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E6C10A0F-CF65-114E-9687-70E9B6E0A43D}"/>
              </a:ext>
            </a:extLst>
          </p:cNvPr>
          <p:cNvSpPr txBox="1"/>
          <p:nvPr/>
        </p:nvSpPr>
        <p:spPr>
          <a:xfrm>
            <a:off x="6051268" y="4259903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</a:rPr>
              <a:t>Bottom Fixed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6C10A0F-CF65-114E-9687-70E9B6E0A43D}"/>
              </a:ext>
            </a:extLst>
          </p:cNvPr>
          <p:cNvSpPr txBox="1"/>
          <p:nvPr/>
        </p:nvSpPr>
        <p:spPr>
          <a:xfrm>
            <a:off x="6162618" y="269440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 smtClean="0">
                <a:solidFill>
                  <a:srgbClr val="FF0000"/>
                </a:solidFill>
              </a:rPr>
              <a:t>PB</a:t>
            </a:r>
            <a:r>
              <a:rPr kumimoji="1" lang="ko-KR" altLang="en-US" sz="900" dirty="0" smtClean="0">
                <a:solidFill>
                  <a:srgbClr val="FF0000"/>
                </a:solidFill>
              </a:rPr>
              <a:t>상담으로</a:t>
            </a:r>
            <a:endParaRPr kumimoji="1" lang="en-US" altLang="ko-KR" sz="900" dirty="0" smtClean="0">
              <a:solidFill>
                <a:srgbClr val="FF0000"/>
              </a:solidFill>
            </a:endParaRPr>
          </a:p>
          <a:p>
            <a:r>
              <a:rPr kumimoji="1" lang="ko-KR" altLang="en-US" sz="900" dirty="0" smtClean="0">
                <a:solidFill>
                  <a:srgbClr val="FF0000"/>
                </a:solidFill>
              </a:rPr>
              <a:t>연결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58" name="모서리가 둥근 직사각형 157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3783457" y="2919593"/>
            <a:ext cx="1092060" cy="3265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 보험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보장내역</a:t>
            </a:r>
            <a:endParaRPr lang="ko-KR" altLang="en-US" sz="700" b="1" spc="-9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4923121" y="2919593"/>
            <a:ext cx="1174186" cy="3265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정기보험 알아보기</a:t>
            </a:r>
          </a:p>
        </p:txBody>
      </p:sp>
      <p:sp>
        <p:nvSpPr>
          <p:cNvPr id="160" name="모서리가 둥근 직사각형 159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3762488" y="5091774"/>
            <a:ext cx="1092060" cy="3265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 보험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보장내역</a:t>
            </a:r>
            <a:endParaRPr lang="ko-KR" altLang="en-US" sz="700" b="1" spc="-9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4902152" y="5091774"/>
            <a:ext cx="1174186" cy="3265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</a:t>
            </a:r>
            <a:r>
              <a:rPr lang="ko-KR" altLang="en-US" sz="700" b="1" spc="-9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암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보험</a:t>
            </a:r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알아보기</a:t>
            </a: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28EA9B0-FEB5-3E44-B0B7-2FB725FB2E59}"/>
              </a:ext>
            </a:extLst>
          </p:cNvPr>
          <p:cNvSpPr/>
          <p:nvPr/>
        </p:nvSpPr>
        <p:spPr>
          <a:xfrm>
            <a:off x="6941999" y="1779792"/>
            <a:ext cx="2165961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 보험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보장내역</a:t>
            </a:r>
            <a:endParaRPr lang="ko-KR" altLang="en-US" sz="700" b="1" spc="-9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454D05C2-52BA-E14B-9617-89544A1B3290}"/>
              </a:ext>
            </a:extLst>
          </p:cNvPr>
          <p:cNvSpPr/>
          <p:nvPr/>
        </p:nvSpPr>
        <p:spPr>
          <a:xfrm>
            <a:off x="8055225" y="4192466"/>
            <a:ext cx="1050249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상담예약</a:t>
            </a: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129B192B-337B-6444-86C8-2B6BD53C3406}"/>
              </a:ext>
            </a:extLst>
          </p:cNvPr>
          <p:cNvSpPr/>
          <p:nvPr/>
        </p:nvSpPr>
        <p:spPr>
          <a:xfrm>
            <a:off x="6941999" y="4192466"/>
            <a:ext cx="1027827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실시간채팅</a:t>
            </a:r>
          </a:p>
        </p:txBody>
      </p:sp>
      <p:sp>
        <p:nvSpPr>
          <p:cNvPr id="173" name="모서리가 둥근 직사각형 172">
            <a:extLst>
              <a:ext uri="{FF2B5EF4-FFF2-40B4-BE49-F238E27FC236}">
                <a16:creationId xmlns:a16="http://schemas.microsoft.com/office/drawing/2014/main" id="{929EA279-A3D3-694E-B557-B2275A4F0123}"/>
              </a:ext>
            </a:extLst>
          </p:cNvPr>
          <p:cNvSpPr/>
          <p:nvPr/>
        </p:nvSpPr>
        <p:spPr>
          <a:xfrm>
            <a:off x="6958344" y="3859369"/>
            <a:ext cx="2148804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내 보험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보장내역</a:t>
            </a:r>
            <a:endParaRPr lang="ko-KR" altLang="en-US" sz="700" b="1" spc="-9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7D5D8B7-207A-F647-899A-61755E23A678}"/>
              </a:ext>
            </a:extLst>
          </p:cNvPr>
          <p:cNvSpPr txBox="1"/>
          <p:nvPr/>
        </p:nvSpPr>
        <p:spPr>
          <a:xfrm>
            <a:off x="1115442" y="2538968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부족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6C0357D-E112-D149-8108-0CC7C1F3114E}"/>
              </a:ext>
            </a:extLst>
          </p:cNvPr>
          <p:cNvSpPr txBox="1"/>
          <p:nvPr/>
        </p:nvSpPr>
        <p:spPr>
          <a:xfrm>
            <a:off x="1622882" y="2539909"/>
            <a:ext cx="441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부족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EF217DF-750B-1446-8E69-125D5E605B67}"/>
              </a:ext>
            </a:extLst>
          </p:cNvPr>
          <p:cNvSpPr txBox="1"/>
          <p:nvPr/>
        </p:nvSpPr>
        <p:spPr>
          <a:xfrm>
            <a:off x="2110955" y="2541300"/>
            <a:ext cx="587136" cy="2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충분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F624E5A-3511-2E4F-9F6F-BCED9329827A}"/>
              </a:ext>
            </a:extLst>
          </p:cNvPr>
          <p:cNvSpPr txBox="1"/>
          <p:nvPr/>
        </p:nvSpPr>
        <p:spPr>
          <a:xfrm>
            <a:off x="571179" y="2555216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유의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94B65E1-C5FC-0249-AEFB-7EEA52C480EF}"/>
              </a:ext>
            </a:extLst>
          </p:cNvPr>
          <p:cNvSpPr txBox="1"/>
          <p:nvPr/>
        </p:nvSpPr>
        <p:spPr>
          <a:xfrm>
            <a:off x="1632710" y="3171584"/>
            <a:ext cx="550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뇌혈관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D7869BC-56BC-1F47-91CC-E83B92B701AE}"/>
              </a:ext>
            </a:extLst>
          </p:cNvPr>
          <p:cNvSpPr txBox="1"/>
          <p:nvPr/>
        </p:nvSpPr>
        <p:spPr>
          <a:xfrm>
            <a:off x="2190076" y="3171584"/>
            <a:ext cx="550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심혈관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5883BBAB-5E46-4B4F-A4B3-740317FFAB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3" y="2862796"/>
            <a:ext cx="262081" cy="216000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A0F092F1-E402-BB49-9FCD-7AC9173958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24" y="2854258"/>
            <a:ext cx="286561" cy="2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 </a:t>
            </a:r>
            <a: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계약 없을 경우 </a:t>
            </a:r>
            <a:r>
              <a:rPr lang="en-US" altLang="ko-KR" dirty="0">
                <a:ln w="12700"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개인정보처리 동의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smtClean="0"/>
              <a:t>분석결과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CF5454F5-E939-5541-BDDF-F111CAA1FBAF}"/>
              </a:ext>
            </a:extLst>
          </p:cNvPr>
          <p:cNvSpPr/>
          <p:nvPr/>
        </p:nvSpPr>
        <p:spPr>
          <a:xfrm>
            <a:off x="565316" y="5124100"/>
            <a:ext cx="2149382" cy="1371406"/>
          </a:xfrm>
          <a:prstGeom prst="roundRect">
            <a:avLst>
              <a:gd name="adj" fmla="val 4575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19C60F-7F4A-9442-A63A-CC1358165649}"/>
              </a:ext>
            </a:extLst>
          </p:cNvPr>
          <p:cNvSpPr txBox="1"/>
          <p:nvPr/>
        </p:nvSpPr>
        <p:spPr>
          <a:xfrm>
            <a:off x="410711" y="1477542"/>
            <a:ext cx="23240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홍길동님  </a:t>
            </a:r>
            <a:r>
              <a:rPr lang="en-US" altLang="ko-KR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/>
            </a:r>
            <a:br>
              <a:rPr lang="en-US" altLang="ko-KR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</a:br>
            <a:r>
              <a:rPr lang="ko-KR" altLang="en-US" sz="900" b="1" spc="-60" dirty="0" err="1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필수보장</a:t>
            </a:r>
            <a:r>
              <a:rPr lang="ko-KR" altLang="en-US" sz="900" b="1" spc="-60" dirty="0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900" b="1" spc="-60" dirty="0" err="1" smtClean="0">
                <a:solidFill>
                  <a:schemeClr val="accent4">
                    <a:lumMod val="75000"/>
                  </a:schemeClr>
                </a:solidFill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진달결과</a:t>
            </a:r>
            <a:r>
              <a:rPr lang="ko-KR" altLang="en-US" sz="900" b="1" spc="-60" dirty="0" err="1" smtClean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가</a:t>
            </a:r>
            <a:r>
              <a:rPr lang="ko-KR" altLang="en-US" sz="900" b="1" spc="-60" dirty="0" smtClean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900" b="1" spc="-60" dirty="0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나왔습니다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239F890-CF63-AE49-8B92-405CA4B8B85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155" y="5634555"/>
          <a:ext cx="1831881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392">
                  <a:extLst>
                    <a:ext uri="{9D8B030D-6E8A-4147-A177-3AD203B41FA5}">
                      <a16:colId xmlns:a16="http://schemas.microsoft.com/office/drawing/2014/main" val="913066415"/>
                    </a:ext>
                  </a:extLst>
                </a:gridCol>
                <a:gridCol w="510489">
                  <a:extLst>
                    <a:ext uri="{9D8B030D-6E8A-4147-A177-3AD203B41FA5}">
                      <a16:colId xmlns:a16="http://schemas.microsoft.com/office/drawing/2014/main" val="4194877387"/>
                    </a:ext>
                  </a:extLst>
                </a:gridCol>
              </a:tblGrid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KB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라이프생명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91241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생명보험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7124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손해보험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381252"/>
                  </a:ext>
                </a:extLst>
              </a:tr>
              <a:tr h="1824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공제보험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37499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72A8E8-EDE1-E146-A45A-B541E833E1D1}"/>
              </a:ext>
            </a:extLst>
          </p:cNvPr>
          <p:cNvSpPr/>
          <p:nvPr/>
        </p:nvSpPr>
        <p:spPr>
          <a:xfrm>
            <a:off x="583521" y="6536482"/>
            <a:ext cx="2104627" cy="55399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본 계약 정보는 한국신용정보원의 계약정보관리 정책에 따라 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생보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‘20.4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손보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‘20.12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(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공제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체신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‘09.10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월 이후 계약 건만 조회됩니다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</a:p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분석 일자 기준으로 ‘정상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’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건만 조회되며 실효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해지 건은 조회되지 않습니다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endParaRPr lang="ko-KR" altLang="en-US" sz="600" spc="-6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2984AD-60FC-3249-8DDD-F42017EDD788}"/>
              </a:ext>
            </a:extLst>
          </p:cNvPr>
          <p:cNvSpPr txBox="1"/>
          <p:nvPr/>
        </p:nvSpPr>
        <p:spPr>
          <a:xfrm>
            <a:off x="402104" y="2193993"/>
            <a:ext cx="2349305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700" spc="-130" dirty="0"/>
              <a:t>사망보장</a:t>
            </a:r>
            <a:r>
              <a:rPr lang="ko-KR" altLang="en-US" sz="700" b="0" spc="-130" dirty="0"/>
              <a:t>은</a:t>
            </a:r>
            <a:r>
              <a:rPr lang="ko-KR" altLang="en-US" sz="700" spc="-130" dirty="0"/>
              <a:t> </a:t>
            </a:r>
            <a:r>
              <a:rPr lang="ko-KR" altLang="en-US" sz="700" b="0" spc="-130" dirty="0"/>
              <a:t>어떤 경우에 보장받는지 꼼꼼하게 살펴볼 필요가 있으며</a:t>
            </a:r>
            <a:r>
              <a:rPr lang="en-US" altLang="ko-KR" sz="700" b="0" spc="-130" dirty="0"/>
              <a:t>,</a:t>
            </a:r>
            <a:r>
              <a:rPr lang="ko-KR" altLang="en-US" sz="700" b="0" spc="-130" dirty="0"/>
              <a:t> </a:t>
            </a:r>
            <a:r>
              <a:rPr lang="ko-KR" altLang="en-US" sz="700" spc="-130" dirty="0"/>
              <a:t>암</a:t>
            </a:r>
            <a:r>
              <a:rPr lang="en-US" altLang="ko-KR" sz="700" spc="-130" dirty="0"/>
              <a:t>,</a:t>
            </a:r>
            <a:r>
              <a:rPr lang="ko-KR" altLang="en-US" sz="700" spc="-130" dirty="0"/>
              <a:t>  뇌혈관</a:t>
            </a:r>
            <a:r>
              <a:rPr lang="ko-KR" altLang="en-US" sz="700" b="0" spc="-130" dirty="0"/>
              <a:t>은 보완하실 것을 추천드려요</a:t>
            </a:r>
            <a:endParaRPr lang="en-US" altLang="ko-KR" sz="700" b="0" spc="-130" dirty="0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34B024A2-F7E9-5A4A-9914-4092D4B6D63B}"/>
              </a:ext>
            </a:extLst>
          </p:cNvPr>
          <p:cNvSpPr/>
          <p:nvPr/>
        </p:nvSpPr>
        <p:spPr>
          <a:xfrm>
            <a:off x="515443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C3FB157-7583-C740-ADBA-38D499314BF0}"/>
              </a:ext>
            </a:extLst>
          </p:cNvPr>
          <p:cNvSpPr/>
          <p:nvPr/>
        </p:nvSpPr>
        <p:spPr>
          <a:xfrm>
            <a:off x="1055021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7E5FA44C-4411-6844-8B63-71D7576346D2}"/>
              </a:ext>
            </a:extLst>
          </p:cNvPr>
          <p:cNvSpPr/>
          <p:nvPr/>
        </p:nvSpPr>
        <p:spPr>
          <a:xfrm>
            <a:off x="1594599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D64142C5-3465-524E-9BBA-88AB19C4859B}"/>
              </a:ext>
            </a:extLst>
          </p:cNvPr>
          <p:cNvSpPr/>
          <p:nvPr/>
        </p:nvSpPr>
        <p:spPr>
          <a:xfrm>
            <a:off x="2142882" y="2498713"/>
            <a:ext cx="502321" cy="970327"/>
          </a:xfrm>
          <a:prstGeom prst="roundRect">
            <a:avLst>
              <a:gd name="adj" fmla="val 10687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spc="-5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23C9E6-F960-EC44-B910-25DB04413ACE}"/>
              </a:ext>
            </a:extLst>
          </p:cNvPr>
          <p:cNvSpPr txBox="1"/>
          <p:nvPr/>
        </p:nvSpPr>
        <p:spPr>
          <a:xfrm>
            <a:off x="551220" y="3171584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사망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BF6817-8C26-6F4C-AB01-C13C18C4836A}"/>
              </a:ext>
            </a:extLst>
          </p:cNvPr>
          <p:cNvSpPr txBox="1"/>
          <p:nvPr/>
        </p:nvSpPr>
        <p:spPr>
          <a:xfrm>
            <a:off x="1137961" y="3171584"/>
            <a:ext cx="3329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4B65E1-C5FC-0249-AEFB-7EEA52C480EF}"/>
              </a:ext>
            </a:extLst>
          </p:cNvPr>
          <p:cNvSpPr txBox="1"/>
          <p:nvPr/>
        </p:nvSpPr>
        <p:spPr>
          <a:xfrm>
            <a:off x="1632710" y="3171584"/>
            <a:ext cx="550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뇌혈관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7869BC-56BC-1F47-91CC-E83B92B701AE}"/>
              </a:ext>
            </a:extLst>
          </p:cNvPr>
          <p:cNvSpPr txBox="1"/>
          <p:nvPr/>
        </p:nvSpPr>
        <p:spPr>
          <a:xfrm>
            <a:off x="2190076" y="3171584"/>
            <a:ext cx="5508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</a:rPr>
              <a:t>심혈관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883BBAB-5E46-4B4F-A4B3-740317FFAB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03" y="2862796"/>
            <a:ext cx="262081" cy="21600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DCDBBA4-2566-6D40-8234-38CCB4EC99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7" y="2854258"/>
            <a:ext cx="286561" cy="23307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7D5D8B7-207A-F647-899A-61755E23A678}"/>
              </a:ext>
            </a:extLst>
          </p:cNvPr>
          <p:cNvSpPr txBox="1"/>
          <p:nvPr/>
        </p:nvSpPr>
        <p:spPr>
          <a:xfrm>
            <a:off x="1115442" y="2538968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부족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C0357D-E112-D149-8108-0CC7C1F3114E}"/>
              </a:ext>
            </a:extLst>
          </p:cNvPr>
          <p:cNvSpPr txBox="1"/>
          <p:nvPr/>
        </p:nvSpPr>
        <p:spPr>
          <a:xfrm>
            <a:off x="1622882" y="2539909"/>
            <a:ext cx="441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부족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F217DF-750B-1446-8E69-125D5E605B67}"/>
              </a:ext>
            </a:extLst>
          </p:cNvPr>
          <p:cNvSpPr txBox="1"/>
          <p:nvPr/>
        </p:nvSpPr>
        <p:spPr>
          <a:xfrm>
            <a:off x="2110955" y="2541300"/>
            <a:ext cx="587136" cy="2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충분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624E5A-3511-2E4F-9F6F-BCED9329827A}"/>
              </a:ext>
            </a:extLst>
          </p:cNvPr>
          <p:cNvSpPr txBox="1"/>
          <p:nvPr/>
        </p:nvSpPr>
        <p:spPr>
          <a:xfrm>
            <a:off x="571179" y="2555216"/>
            <a:ext cx="441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유의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F706FE-E7BA-CB4B-B72A-4CE0FF684AA8}"/>
              </a:ext>
            </a:extLst>
          </p:cNvPr>
          <p:cNvSpPr txBox="1"/>
          <p:nvPr/>
        </p:nvSpPr>
        <p:spPr>
          <a:xfrm>
            <a:off x="410711" y="1964688"/>
            <a:ext cx="232405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종합진단 의견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A0F092F1-E402-BB49-9FCD-7AC917395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228" y="2854258"/>
            <a:ext cx="286561" cy="23307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DFF4B11-60E7-3C45-8D8A-2FDE8E261AB3}"/>
              </a:ext>
            </a:extLst>
          </p:cNvPr>
          <p:cNvSpPr txBox="1"/>
          <p:nvPr/>
        </p:nvSpPr>
        <p:spPr>
          <a:xfrm>
            <a:off x="603788" y="5210610"/>
            <a:ext cx="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60" dirty="0" err="1">
                <a:latin typeface="+mn-ea"/>
                <a:cs typeface="KoPubWorld돋움체 Medium" panose="00000600000000000000" pitchFamily="2" charset="-127"/>
              </a:rPr>
              <a:t>보험계약 </a:t>
            </a:r>
            <a: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  <a:t/>
            </a:r>
            <a:b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</a:br>
            <a:r>
              <a:rPr lang="en-US" altLang="ko-KR" sz="800" b="1" spc="-60" dirty="0" err="1">
                <a:latin typeface="+mn-ea"/>
                <a:cs typeface="KoPubWorld돋움체 Medium" panose="00000600000000000000" pitchFamily="2" charset="-127"/>
              </a:rPr>
              <a:t>7</a:t>
            </a:r>
            <a:r>
              <a:rPr lang="ko-KR" altLang="en-US" sz="800" b="1" spc="-60" dirty="0" err="1">
                <a:latin typeface="+mn-ea"/>
                <a:cs typeface="KoPubWorld돋움체 Medium" panose="00000600000000000000" pitchFamily="2" charset="-127"/>
              </a:rPr>
              <a:t>건</a:t>
            </a:r>
            <a:endParaRPr lang="en-US" altLang="ko-KR" sz="2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D4CFE9-FECF-104D-8FD1-DE80FE9DBB54}"/>
              </a:ext>
            </a:extLst>
          </p:cNvPr>
          <p:cNvSpPr txBox="1"/>
          <p:nvPr/>
        </p:nvSpPr>
        <p:spPr>
          <a:xfrm>
            <a:off x="1528178" y="5202809"/>
            <a:ext cx="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700" spc="-60" dirty="0" err="1">
                <a:latin typeface="+mn-ea"/>
                <a:cs typeface="KoPubWorld돋움체 Medium" panose="00000600000000000000" pitchFamily="2" charset="-127"/>
              </a:rPr>
              <a:t>월보험료</a:t>
            </a:r>
            <a: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  <a:t/>
            </a:r>
            <a:br>
              <a:rPr lang="en-US" altLang="ko-KR" sz="700" spc="-60" dirty="0" err="1">
                <a:latin typeface="+mn-ea"/>
                <a:cs typeface="KoPubWorld돋움체 Medium" panose="00000600000000000000" pitchFamily="2" charset="-127"/>
              </a:rPr>
            </a:br>
            <a:r>
              <a:rPr lang="en-US" altLang="ko-KR" sz="800" b="1" dirty="0" err="1">
                <a:latin typeface="+mn-ea"/>
                <a:cs typeface="KoPubWorld돋움체 Medium" panose="00000600000000000000" pitchFamily="2" charset="-127"/>
              </a:rPr>
              <a:t>1,230,000</a:t>
            </a:r>
            <a:r>
              <a:rPr lang="ko-KR" altLang="en-US" sz="800" b="1" spc="-60" dirty="0" err="1">
                <a:latin typeface="+mn-ea"/>
                <a:cs typeface="KoPubWorld돋움체 Medium" panose="00000600000000000000" pitchFamily="2" charset="-127"/>
              </a:rPr>
              <a:t>원</a:t>
            </a:r>
            <a:endParaRPr lang="en-US" altLang="ko-KR" sz="2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cxnSp>
        <p:nvCxnSpPr>
          <p:cNvPr id="79" name="직선 연결선 112">
            <a:extLst>
              <a:ext uri="{FF2B5EF4-FFF2-40B4-BE49-F238E27FC236}">
                <a16:creationId xmlns:a16="http://schemas.microsoft.com/office/drawing/2014/main" id="{4A8E11E7-B779-E148-A306-0FC5480277D7}"/>
              </a:ext>
            </a:extLst>
          </p:cNvPr>
          <p:cNvCxnSpPr>
            <a:cxnSpLocks/>
          </p:cNvCxnSpPr>
          <p:nvPr/>
        </p:nvCxnSpPr>
        <p:spPr>
          <a:xfrm>
            <a:off x="737488" y="5541692"/>
            <a:ext cx="194019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7AB2B86-B9F6-EA43-ACB9-68DC2894C761}"/>
              </a:ext>
            </a:extLst>
          </p:cNvPr>
          <p:cNvSpPr/>
          <p:nvPr/>
        </p:nvSpPr>
        <p:spPr>
          <a:xfrm>
            <a:off x="498812" y="4572762"/>
            <a:ext cx="2104627" cy="27699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atinLnBrk="1"/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※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권장금액은 필요자금에 따른 추천 금액이며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, 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실제 가입한도는 회사와  </a:t>
            </a:r>
            <a:r>
              <a:rPr lang="ko-KR" altLang="en-US" sz="600" spc="-6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인수기준에</a:t>
            </a:r>
            <a:r>
              <a:rPr lang="ko-KR" altLang="en-US" sz="600" spc="-6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따라 다를 수 있습니다</a:t>
            </a:r>
            <a:r>
              <a:rPr lang="en-US" altLang="ko-KR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.</a:t>
            </a:r>
            <a:r>
              <a:rPr lang="ko-KR" altLang="en-US" sz="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459255" y="3648591"/>
            <a:ext cx="2175002" cy="854721"/>
            <a:chOff x="3629790" y="7739016"/>
            <a:chExt cx="2954203" cy="1408600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3AA8B9B-E91A-24AC-6E05-69CAF5B05C55}"/>
                </a:ext>
              </a:extLst>
            </p:cNvPr>
            <p:cNvGrpSpPr/>
            <p:nvPr/>
          </p:nvGrpSpPr>
          <p:grpSpPr>
            <a:xfrm rot="5400000">
              <a:off x="4180747" y="7230397"/>
              <a:ext cx="1359411" cy="2461326"/>
              <a:chOff x="318146" y="1188779"/>
              <a:chExt cx="2649109" cy="126304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68CC9ACA-728D-1265-79F3-5B67C3138779}"/>
                  </a:ext>
                </a:extLst>
              </p:cNvPr>
              <p:cNvGrpSpPr/>
              <p:nvPr/>
            </p:nvGrpSpPr>
            <p:grpSpPr>
              <a:xfrm>
                <a:off x="505110" y="1188780"/>
                <a:ext cx="364093" cy="1214124"/>
                <a:chOff x="439070" y="1188780"/>
                <a:chExt cx="364093" cy="1214124"/>
              </a:xfrm>
            </p:grpSpPr>
            <p:sp>
              <p:nvSpPr>
                <p:cNvPr id="109" name="사각형: 둥근 모서리 150">
                  <a:extLst>
                    <a:ext uri="{FF2B5EF4-FFF2-40B4-BE49-F238E27FC236}">
                      <a16:creationId xmlns:a16="http://schemas.microsoft.com/office/drawing/2014/main" id="{BF4E9569-5CA7-F2C1-E283-89D8028FC589}"/>
                    </a:ext>
                  </a:extLst>
                </p:cNvPr>
                <p:cNvSpPr/>
                <p:nvPr/>
              </p:nvSpPr>
              <p:spPr bwMode="auto">
                <a:xfrm>
                  <a:off x="457634" y="1188780"/>
                  <a:ext cx="345529" cy="11651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10" name="사각형: 둥근 모서리 151">
                  <a:extLst>
                    <a:ext uri="{FF2B5EF4-FFF2-40B4-BE49-F238E27FC236}">
                      <a16:creationId xmlns:a16="http://schemas.microsoft.com/office/drawing/2014/main" id="{F61B0902-2C55-41FC-5A07-2249D29EBD9B}"/>
                    </a:ext>
                  </a:extLst>
                </p:cNvPr>
                <p:cNvSpPr/>
                <p:nvPr/>
              </p:nvSpPr>
              <p:spPr bwMode="auto">
                <a:xfrm>
                  <a:off x="439070" y="1195685"/>
                  <a:ext cx="345526" cy="120721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6244EC1E-AFF6-9B87-B99F-D0D8CF81904A}"/>
                  </a:ext>
                </a:extLst>
              </p:cNvPr>
              <p:cNvGrpSpPr/>
              <p:nvPr/>
            </p:nvGrpSpPr>
            <p:grpSpPr>
              <a:xfrm>
                <a:off x="1102427" y="1188781"/>
                <a:ext cx="345534" cy="1214124"/>
                <a:chOff x="354909" y="1188781"/>
                <a:chExt cx="345534" cy="1214124"/>
              </a:xfrm>
            </p:grpSpPr>
            <p:sp>
              <p:nvSpPr>
                <p:cNvPr id="107" name="사각형: 둥근 모서리 148">
                  <a:extLst>
                    <a:ext uri="{FF2B5EF4-FFF2-40B4-BE49-F238E27FC236}">
                      <a16:creationId xmlns:a16="http://schemas.microsoft.com/office/drawing/2014/main" id="{3562ED84-43D6-37CB-2ACB-9B474E4F7B49}"/>
                    </a:ext>
                  </a:extLst>
                </p:cNvPr>
                <p:cNvSpPr/>
                <p:nvPr/>
              </p:nvSpPr>
              <p:spPr bwMode="auto">
                <a:xfrm>
                  <a:off x="354915" y="1188781"/>
                  <a:ext cx="345528" cy="116518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8" name="사각형: 둥근 모서리 149">
                  <a:extLst>
                    <a:ext uri="{FF2B5EF4-FFF2-40B4-BE49-F238E27FC236}">
                      <a16:creationId xmlns:a16="http://schemas.microsoft.com/office/drawing/2014/main" id="{8C31C95E-2D0C-134E-367E-B94539962335}"/>
                    </a:ext>
                  </a:extLst>
                </p:cNvPr>
                <p:cNvSpPr/>
                <p:nvPr/>
              </p:nvSpPr>
              <p:spPr bwMode="auto">
                <a:xfrm>
                  <a:off x="354909" y="1727202"/>
                  <a:ext cx="345524" cy="67570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BDC488E6-BA22-4FA4-2F67-9FFF70BAD7FF}"/>
                  </a:ext>
                </a:extLst>
              </p:cNvPr>
              <p:cNvGrpSpPr/>
              <p:nvPr/>
            </p:nvGrpSpPr>
            <p:grpSpPr>
              <a:xfrm>
                <a:off x="2382175" y="1188780"/>
                <a:ext cx="350072" cy="1165185"/>
                <a:chOff x="256731" y="1188780"/>
                <a:chExt cx="350072" cy="1165185"/>
              </a:xfrm>
            </p:grpSpPr>
            <p:sp>
              <p:nvSpPr>
                <p:cNvPr id="105" name="사각형: 둥근 모서리 146">
                  <a:extLst>
                    <a:ext uri="{FF2B5EF4-FFF2-40B4-BE49-F238E27FC236}">
                      <a16:creationId xmlns:a16="http://schemas.microsoft.com/office/drawing/2014/main" id="{D9D0E966-E763-F6EB-2848-A5C304F04B91}"/>
                    </a:ext>
                  </a:extLst>
                </p:cNvPr>
                <p:cNvSpPr/>
                <p:nvPr/>
              </p:nvSpPr>
              <p:spPr bwMode="auto">
                <a:xfrm>
                  <a:off x="261276" y="1188780"/>
                  <a:ext cx="345527" cy="11651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6" name="사각형: 둥근 모서리 147">
                  <a:extLst>
                    <a:ext uri="{FF2B5EF4-FFF2-40B4-BE49-F238E27FC236}">
                      <a16:creationId xmlns:a16="http://schemas.microsoft.com/office/drawing/2014/main" id="{BBD940A5-0361-4EE9-ED03-255A0DCEFEEA}"/>
                    </a:ext>
                  </a:extLst>
                </p:cNvPr>
                <p:cNvSpPr/>
                <p:nvPr/>
              </p:nvSpPr>
              <p:spPr bwMode="auto">
                <a:xfrm>
                  <a:off x="256731" y="1195685"/>
                  <a:ext cx="345534" cy="115827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3EB44E05-D9EF-DDC9-E899-FD8078646DB0}"/>
                  </a:ext>
                </a:extLst>
              </p:cNvPr>
              <p:cNvGrpSpPr/>
              <p:nvPr/>
            </p:nvGrpSpPr>
            <p:grpSpPr>
              <a:xfrm>
                <a:off x="1735023" y="1188779"/>
                <a:ext cx="345538" cy="1214126"/>
                <a:chOff x="298803" y="1188779"/>
                <a:chExt cx="345538" cy="1214126"/>
              </a:xfrm>
            </p:grpSpPr>
            <p:sp>
              <p:nvSpPr>
                <p:cNvPr id="103" name="사각형: 둥근 모서리 144">
                  <a:extLst>
                    <a:ext uri="{FF2B5EF4-FFF2-40B4-BE49-F238E27FC236}">
                      <a16:creationId xmlns:a16="http://schemas.microsoft.com/office/drawing/2014/main" id="{7CC825C2-7FC6-E3D4-074F-A9AC4A37F2FE}"/>
                    </a:ext>
                  </a:extLst>
                </p:cNvPr>
                <p:cNvSpPr/>
                <p:nvPr/>
              </p:nvSpPr>
              <p:spPr bwMode="auto">
                <a:xfrm>
                  <a:off x="298803" y="1188779"/>
                  <a:ext cx="345526" cy="116518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  <p:sp>
              <p:nvSpPr>
                <p:cNvPr id="104" name="사각형: 둥근 모서리 145">
                  <a:extLst>
                    <a:ext uri="{FF2B5EF4-FFF2-40B4-BE49-F238E27FC236}">
                      <a16:creationId xmlns:a16="http://schemas.microsoft.com/office/drawing/2014/main" id="{1EF88E11-0130-223F-97C0-F7BC40BB5596}"/>
                    </a:ext>
                  </a:extLst>
                </p:cNvPr>
                <p:cNvSpPr/>
                <p:nvPr/>
              </p:nvSpPr>
              <p:spPr bwMode="auto">
                <a:xfrm>
                  <a:off x="298817" y="1483360"/>
                  <a:ext cx="345524" cy="91954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BC01"/>
                </a:solidFill>
                <a:ln w="19050">
                  <a:solidFill>
                    <a:srgbClr val="FFCC00"/>
                  </a:solidFill>
                </a:ln>
                <a:effectLst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indent="0" algn="ctr" defTabSz="914400" eaLnBrk="0" fontAlgn="base" latinLnBrk="0" hangingPunct="0">
                    <a:lnSpc>
                      <a:spcPct val="120000"/>
                    </a:lnSpc>
                    <a:spcAft>
                      <a:spcPct val="0"/>
                    </a:spcAft>
                    <a:buClr>
                      <a:prstClr val="white"/>
                    </a:buClr>
                    <a:buSzTx/>
                    <a:buFontTx/>
                    <a:buNone/>
                    <a:tabLst/>
                  </a:pPr>
                  <a:endParaRPr kumimoji="1" lang="ko-KR" altLang="en-US" sz="1000" kern="0" dirty="0">
                    <a:ln>
                      <a:solidFill>
                        <a:srgbClr val="FFBC00">
                          <a:shade val="50000"/>
                          <a:alpha val="0"/>
                        </a:srgbClr>
                      </a:solidFill>
                    </a:ln>
                    <a:solidFill>
                      <a:srgbClr val="000000"/>
                    </a:solidFill>
                    <a:latin typeface="KB금융 제목체 Medium" panose="020B0603000000000000" pitchFamily="50" charset="-127"/>
                    <a:ea typeface="KB금융 제목체 Medium" panose="020B0603000000000000" pitchFamily="50" charset="-127"/>
                  </a:endParaRP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53983A6-6673-3D17-55C0-3D73B2567860}"/>
                  </a:ext>
                </a:extLst>
              </p:cNvPr>
              <p:cNvSpPr/>
              <p:nvPr/>
            </p:nvSpPr>
            <p:spPr bwMode="auto">
              <a:xfrm>
                <a:off x="318146" y="2192030"/>
                <a:ext cx="2649109" cy="25979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indent="0" algn="ctr" defTabSz="914400" eaLnBrk="0" fontAlgn="base" latinLnBrk="0" hangingPunct="0">
                  <a:lnSpc>
                    <a:spcPct val="120000"/>
                  </a:lnSpc>
                  <a:spcAft>
                    <a:spcPct val="0"/>
                  </a:spcAft>
                  <a:buClr>
                    <a:prstClr val="white"/>
                  </a:buClr>
                  <a:buSzTx/>
                  <a:buFontTx/>
                  <a:buNone/>
                  <a:tabLst/>
                </a:pPr>
                <a:endParaRPr kumimoji="1" lang="ko-KR" altLang="en-US" sz="1000" kern="0" dirty="0">
                  <a:ln>
                    <a:solidFill>
                      <a:srgbClr val="FFBC00">
                        <a:shade val="50000"/>
                        <a:alpha val="0"/>
                      </a:srgbClr>
                    </a:solidFill>
                  </a:ln>
                  <a:solidFill>
                    <a:srgbClr val="000000"/>
                  </a:solidFill>
                  <a:latin typeface="KB금융 제목체 Medium" panose="020B0603000000000000" pitchFamily="50" charset="-127"/>
                  <a:ea typeface="KB금융 제목체 Medium" panose="020B0603000000000000" pitchFamily="50" charset="-127"/>
                </a:endParaRPr>
              </a:p>
            </p:txBody>
          </p: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0E85E427-079F-575D-D637-37D0A0EFE0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676022" y="904709"/>
                <a:ext cx="5839" cy="2576620"/>
              </a:xfrm>
              <a:prstGeom prst="line">
                <a:avLst/>
              </a:prstGeom>
              <a:ln w="952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0433D8B-CEB1-682C-FE40-4DD646F83432}"/>
                </a:ext>
              </a:extLst>
            </p:cNvPr>
            <p:cNvSpPr txBox="1"/>
            <p:nvPr/>
          </p:nvSpPr>
          <p:spPr>
            <a:xfrm>
              <a:off x="3781999" y="7739016"/>
              <a:ext cx="298832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사망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7FFCE4E-F585-E6AC-DB9D-73A3DC56C276}"/>
                </a:ext>
              </a:extLst>
            </p:cNvPr>
            <p:cNvSpPr txBox="1"/>
            <p:nvPr/>
          </p:nvSpPr>
          <p:spPr>
            <a:xfrm>
              <a:off x="3931415" y="8052006"/>
              <a:ext cx="149416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암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EB3993D-EEA4-A5CB-64E3-34FA2AD09732}"/>
                </a:ext>
              </a:extLst>
            </p:cNvPr>
            <p:cNvSpPr txBox="1"/>
            <p:nvPr/>
          </p:nvSpPr>
          <p:spPr>
            <a:xfrm>
              <a:off x="3632583" y="8376388"/>
              <a:ext cx="448248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뇌혈관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59D7F9A-BEAF-1F10-B3B4-BF53C7C63C4C}"/>
                </a:ext>
              </a:extLst>
            </p:cNvPr>
            <p:cNvSpPr txBox="1"/>
            <p:nvPr/>
          </p:nvSpPr>
          <p:spPr>
            <a:xfrm>
              <a:off x="3632583" y="8724981"/>
              <a:ext cx="448248" cy="42263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700" dirty="0"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심혈관</a:t>
              </a:r>
            </a:p>
          </p:txBody>
        </p:sp>
        <p:sp>
          <p:nvSpPr>
            <p:cNvPr id="89" name="모서리가 둥근 직사각형 142">
              <a:extLst>
                <a:ext uri="{FF2B5EF4-FFF2-40B4-BE49-F238E27FC236}">
                  <a16:creationId xmlns:a16="http://schemas.microsoft.com/office/drawing/2014/main" id="{FBAD6BDA-E6D6-C5A1-40D4-2C329A8DB26C}"/>
                </a:ext>
              </a:extLst>
            </p:cNvPr>
            <p:cNvSpPr/>
            <p:nvPr/>
          </p:nvSpPr>
          <p:spPr>
            <a:xfrm>
              <a:off x="6164547" y="8844295"/>
              <a:ext cx="419446" cy="17976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충분</a:t>
              </a:r>
            </a:p>
          </p:txBody>
        </p:sp>
        <p:sp>
          <p:nvSpPr>
            <p:cNvPr id="90" name="모서리가 둥근 직사각형 142">
              <a:extLst>
                <a:ext uri="{FF2B5EF4-FFF2-40B4-BE49-F238E27FC236}">
                  <a16:creationId xmlns:a16="http://schemas.microsoft.com/office/drawing/2014/main" id="{5B8B0032-25CD-32D6-3C6C-593ECBBCBECB}"/>
                </a:ext>
              </a:extLst>
            </p:cNvPr>
            <p:cNvSpPr/>
            <p:nvPr/>
          </p:nvSpPr>
          <p:spPr>
            <a:xfrm>
              <a:off x="6164546" y="7878740"/>
              <a:ext cx="419446" cy="17976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유의</a:t>
              </a:r>
            </a:p>
          </p:txBody>
        </p:sp>
        <p:sp>
          <p:nvSpPr>
            <p:cNvPr id="91" name="모서리가 둥근 직사각형 142">
              <a:extLst>
                <a:ext uri="{FF2B5EF4-FFF2-40B4-BE49-F238E27FC236}">
                  <a16:creationId xmlns:a16="http://schemas.microsoft.com/office/drawing/2014/main" id="{EF47181E-286D-B7A4-146A-D1C9326709FC}"/>
                </a:ext>
              </a:extLst>
            </p:cNvPr>
            <p:cNvSpPr/>
            <p:nvPr/>
          </p:nvSpPr>
          <p:spPr>
            <a:xfrm>
              <a:off x="6164547" y="8199263"/>
              <a:ext cx="419446" cy="17976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부족</a:t>
              </a:r>
            </a:p>
          </p:txBody>
        </p:sp>
        <p:sp>
          <p:nvSpPr>
            <p:cNvPr id="92" name="모서리가 둥근 직사각형 142">
              <a:extLst>
                <a:ext uri="{FF2B5EF4-FFF2-40B4-BE49-F238E27FC236}">
                  <a16:creationId xmlns:a16="http://schemas.microsoft.com/office/drawing/2014/main" id="{C2BE5C71-45B5-9AA0-A09F-70ED8EA4C52E}"/>
                </a:ext>
              </a:extLst>
            </p:cNvPr>
            <p:cNvSpPr/>
            <p:nvPr/>
          </p:nvSpPr>
          <p:spPr>
            <a:xfrm>
              <a:off x="6164547" y="8503711"/>
              <a:ext cx="419446" cy="17976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부족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2B2079B-D037-01AB-92C2-0B13ABA41752}"/>
                </a:ext>
              </a:extLst>
            </p:cNvPr>
            <p:cNvSpPr txBox="1"/>
            <p:nvPr/>
          </p:nvSpPr>
          <p:spPr>
            <a:xfrm>
              <a:off x="5517063" y="7805518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100%</a:t>
              </a:r>
              <a:endParaRPr lang="ko-KR" altLang="en-US" sz="7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8DB68C9-75FF-9A74-3807-613C57026C72}"/>
                </a:ext>
              </a:extLst>
            </p:cNvPr>
            <p:cNvSpPr txBox="1"/>
            <p:nvPr/>
          </p:nvSpPr>
          <p:spPr>
            <a:xfrm>
              <a:off x="5517061" y="8110808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50%</a:t>
              </a:r>
              <a:endParaRPr lang="ko-KR" altLang="en-US" sz="7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0E14905-1C57-EB3B-9C4D-ED2AD8396D93}"/>
                </a:ext>
              </a:extLst>
            </p:cNvPr>
            <p:cNvSpPr txBox="1"/>
            <p:nvPr/>
          </p:nvSpPr>
          <p:spPr>
            <a:xfrm>
              <a:off x="5526613" y="8438707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70%</a:t>
              </a:r>
              <a:endParaRPr lang="ko-KR" altLang="en-US" sz="7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672D705-E01F-06D6-A6D5-0CE4FA0F3BEA}"/>
                </a:ext>
              </a:extLst>
            </p:cNvPr>
            <p:cNvSpPr txBox="1"/>
            <p:nvPr/>
          </p:nvSpPr>
          <p:spPr>
            <a:xfrm>
              <a:off x="5526613" y="8766754"/>
              <a:ext cx="479366" cy="332985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r>
                <a:rPr kumimoji="0" lang="en-US" altLang="ko-KR" sz="7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KB금융 본문체 Medium" panose="020B0603000000000000" pitchFamily="50" charset="-127"/>
                  <a:ea typeface="KB금융 본문체 Medium" panose="020B0603000000000000" pitchFamily="50" charset="-127"/>
                </a:rPr>
                <a:t>100%</a:t>
              </a:r>
              <a:endParaRPr lang="ko-KR" altLang="en-US" sz="700" dirty="0"/>
            </a:p>
          </p:txBody>
        </p:sp>
      </p:grpSp>
      <p:pic>
        <p:nvPicPr>
          <p:cNvPr id="111" name="그림 110">
            <a:extLst>
              <a:ext uri="{FF2B5EF4-FFF2-40B4-BE49-F238E27FC236}">
                <a16:creationId xmlns:a16="http://schemas.microsoft.com/office/drawing/2014/main" id="{A0F092F1-E402-BB49-9FCD-7AC917395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24" y="2854258"/>
            <a:ext cx="286561" cy="233077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39D89FB-455F-0A41-894D-3896056FDA3A}"/>
              </a:ext>
            </a:extLst>
          </p:cNvPr>
          <p:cNvSpPr txBox="1"/>
          <p:nvPr/>
        </p:nvSpPr>
        <p:spPr>
          <a:xfrm>
            <a:off x="3798871" y="1371347"/>
            <a:ext cx="2266752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8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700" b="0" spc="-70" dirty="0"/>
              <a:t>갑작스런 나의 빈자리를 채워줄 최소 생활 자금을 준비해 주세요</a:t>
            </a:r>
            <a:endParaRPr lang="en-US" altLang="ko-KR" sz="700" b="0" spc="-7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F5D36D2-965A-9143-BB79-D8E06364B3CB}"/>
              </a:ext>
            </a:extLst>
          </p:cNvPr>
          <p:cNvSpPr txBox="1"/>
          <p:nvPr/>
        </p:nvSpPr>
        <p:spPr>
          <a:xfrm>
            <a:off x="3807478" y="1148620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사망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14" name="표 142">
            <a:extLst>
              <a:ext uri="{FF2B5EF4-FFF2-40B4-BE49-F238E27FC236}">
                <a16:creationId xmlns:a16="http://schemas.microsoft.com/office/drawing/2014/main" id="{040BF205-E320-484B-A1B6-3E7CA2B207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77137" y="1668119"/>
          <a:ext cx="2170568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상해사망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질병사망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억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15" name="그림 114">
            <a:extLst>
              <a:ext uri="{FF2B5EF4-FFF2-40B4-BE49-F238E27FC236}">
                <a16:creationId xmlns:a16="http://schemas.microsoft.com/office/drawing/2014/main" id="{F1306716-F9A5-A945-899D-5ED34F0254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46" y="1859943"/>
            <a:ext cx="132332" cy="1080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0E42DB80-D152-1342-A946-C4B67817CF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46" y="2022923"/>
            <a:ext cx="132332" cy="108000"/>
          </a:xfrm>
          <a:prstGeom prst="rect">
            <a:avLst/>
          </a:prstGeom>
        </p:spPr>
      </p:pic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6FA4F2BF-1040-DF42-86C7-630AA233A9A4}"/>
              </a:ext>
            </a:extLst>
          </p:cNvPr>
          <p:cNvSpPr/>
          <p:nvPr/>
        </p:nvSpPr>
        <p:spPr>
          <a:xfrm>
            <a:off x="3877136" y="2310315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EF7075-98FE-7C4B-B294-C420FD0A5BFB}"/>
              </a:ext>
            </a:extLst>
          </p:cNvPr>
          <p:cNvSpPr txBox="1"/>
          <p:nvPr/>
        </p:nvSpPr>
        <p:spPr>
          <a:xfrm>
            <a:off x="3946826" y="2220475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9639A73-3514-5940-BDB8-1478B0D00BF1}"/>
              </a:ext>
            </a:extLst>
          </p:cNvPr>
          <p:cNvSpPr txBox="1"/>
          <p:nvPr/>
        </p:nvSpPr>
        <p:spPr>
          <a:xfrm>
            <a:off x="3856023" y="2397497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•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상해사망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질병사망 두 가지가 있으면 충분한 걸까요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•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자연사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재해사망까지 보장을 받기 위해서는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/>
            </a:r>
            <a:b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[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일반사망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]</a:t>
            </a:r>
            <a:r>
              <a:rPr kumimoji="1" lang="ko-KR" altLang="en-US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충분히 준비되어 있어야 합니다</a:t>
            </a:r>
            <a:r>
              <a:rPr kumimoji="1" lang="en-US" altLang="ko-KR" sz="600" cap="all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979B47F-A9A0-704E-8681-D0FA617EDE8E}"/>
              </a:ext>
            </a:extLst>
          </p:cNvPr>
          <p:cNvSpPr txBox="1"/>
          <p:nvPr/>
        </p:nvSpPr>
        <p:spPr>
          <a:xfrm>
            <a:off x="3798871" y="3553395"/>
            <a:ext cx="2266752" cy="107722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대 사망원인 </a:t>
            </a:r>
            <a:r>
              <a:rPr lang="en-US" altLang="ko-KR" dirty="0"/>
              <a:t>1</a:t>
            </a:r>
            <a:r>
              <a:rPr lang="ko-KR" altLang="en-US" dirty="0"/>
              <a:t>위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C48F327-EE91-E845-82C6-E4D3091EFAAE}"/>
              </a:ext>
            </a:extLst>
          </p:cNvPr>
          <p:cNvSpPr txBox="1"/>
          <p:nvPr/>
        </p:nvSpPr>
        <p:spPr>
          <a:xfrm>
            <a:off x="3807478" y="3330668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암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23" name="표 142">
            <a:extLst>
              <a:ext uri="{FF2B5EF4-FFF2-40B4-BE49-F238E27FC236}">
                <a16:creationId xmlns:a16="http://schemas.microsoft.com/office/drawing/2014/main" id="{A57F34D6-9DFF-FF4B-A236-307B523EFB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77137" y="3850167"/>
          <a:ext cx="2170568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일반암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부족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고액암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24" name="그림 123">
            <a:extLst>
              <a:ext uri="{FF2B5EF4-FFF2-40B4-BE49-F238E27FC236}">
                <a16:creationId xmlns:a16="http://schemas.microsoft.com/office/drawing/2014/main" id="{15147452-4FD7-364A-9E16-5438A1C4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38" y="4204971"/>
            <a:ext cx="132332" cy="108000"/>
          </a:xfrm>
          <a:prstGeom prst="rect">
            <a:avLst/>
          </a:prstGeom>
        </p:spPr>
      </p:pic>
      <p:sp>
        <p:nvSpPr>
          <p:cNvPr id="125" name="모서리가 둥근 직사각형 124">
            <a:extLst>
              <a:ext uri="{FF2B5EF4-FFF2-40B4-BE49-F238E27FC236}">
                <a16:creationId xmlns:a16="http://schemas.microsoft.com/office/drawing/2014/main" id="{756077BF-7063-424F-A275-0F6EDE740670}"/>
              </a:ext>
            </a:extLst>
          </p:cNvPr>
          <p:cNvSpPr/>
          <p:nvPr/>
        </p:nvSpPr>
        <p:spPr>
          <a:xfrm>
            <a:off x="3877136" y="4492363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C5257DB-8C51-8648-A8CB-4EC804D401CB}"/>
              </a:ext>
            </a:extLst>
          </p:cNvPr>
          <p:cNvSpPr txBox="1"/>
          <p:nvPr/>
        </p:nvSpPr>
        <p:spPr>
          <a:xfrm>
            <a:off x="3946826" y="4402523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5358E51-090C-5A41-BB59-56F20E983FBA}"/>
              </a:ext>
            </a:extLst>
          </p:cNvPr>
          <p:cNvSpPr txBox="1"/>
          <p:nvPr/>
        </p:nvSpPr>
        <p:spPr>
          <a:xfrm>
            <a:off x="3856023" y="4579545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 err="1"/>
              <a:t>일반암</a:t>
            </a:r>
            <a:r>
              <a:rPr lang="en-US" altLang="ko-KR" dirty="0"/>
              <a:t>, </a:t>
            </a:r>
            <a:r>
              <a:rPr lang="ko-KR" altLang="en-US" dirty="0" err="1"/>
              <a:t>고액암</a:t>
            </a:r>
            <a:r>
              <a:rPr lang="en-US" altLang="ko-KR" dirty="0"/>
              <a:t>, </a:t>
            </a:r>
            <a:r>
              <a:rPr lang="ko-KR" altLang="en-US" dirty="0" err="1"/>
              <a:t>유사암</a:t>
            </a:r>
            <a:r>
              <a:rPr lang="en-US" altLang="ko-KR" dirty="0"/>
              <a:t>/</a:t>
            </a:r>
            <a:r>
              <a:rPr lang="ko-KR" altLang="en-US" dirty="0" err="1"/>
              <a:t>소액암</a:t>
            </a:r>
            <a:r>
              <a:rPr lang="ko-KR" altLang="en-US" dirty="0"/>
              <a:t> 등 가입하고 있는</a:t>
            </a:r>
            <a:endParaRPr lang="en-US" altLang="ko-KR" dirty="0"/>
          </a:p>
          <a:p>
            <a:r>
              <a:rPr lang="ko-KR" altLang="en-US" dirty="0"/>
              <a:t>  보험에 따라 보장 받을 수 있는 암의 종류와 금액이</a:t>
            </a:r>
            <a:endParaRPr lang="en-US" altLang="ko-KR" dirty="0"/>
          </a:p>
          <a:p>
            <a:r>
              <a:rPr lang="ko-KR" altLang="en-US" dirty="0"/>
              <a:t>  달라집니다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2E2A4A5B-20FD-0249-A213-0898209AB3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37" y="4036024"/>
            <a:ext cx="144693" cy="1165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CECEE1E-7810-894B-93F6-42FCE77A7D8A}"/>
              </a:ext>
            </a:extLst>
          </p:cNvPr>
          <p:cNvSpPr txBox="1"/>
          <p:nvPr/>
        </p:nvSpPr>
        <p:spPr>
          <a:xfrm>
            <a:off x="3798871" y="5735930"/>
            <a:ext cx="2266752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만성질환 사망원인 </a:t>
            </a:r>
            <a:r>
              <a:rPr lang="en-US" altLang="ko-KR" dirty="0"/>
              <a:t>3</a:t>
            </a:r>
            <a:r>
              <a:rPr lang="ko-KR" altLang="en-US" dirty="0"/>
              <a:t>위 뇌질환</a:t>
            </a:r>
            <a:r>
              <a:rPr lang="en-US" altLang="ko-KR" dirty="0"/>
              <a:t>!</a:t>
            </a:r>
            <a:r>
              <a:rPr lang="ko-KR" altLang="en-US" dirty="0"/>
              <a:t>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D022A43-3A97-3E4B-A20D-62FE74892197}"/>
              </a:ext>
            </a:extLst>
          </p:cNvPr>
          <p:cNvSpPr txBox="1"/>
          <p:nvPr/>
        </p:nvSpPr>
        <p:spPr>
          <a:xfrm>
            <a:off x="3807478" y="5513203"/>
            <a:ext cx="234695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뇌혈관질환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32" name="표 142">
            <a:extLst>
              <a:ext uri="{FF2B5EF4-FFF2-40B4-BE49-F238E27FC236}">
                <a16:creationId xmlns:a16="http://schemas.microsoft.com/office/drawing/2014/main" id="{462933F5-60B4-FC42-9ABB-1CCD38F74E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77137" y="6032702"/>
          <a:ext cx="2170568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42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542642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뇌혈관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부족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뇌졸중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뇌출혈</a:t>
                      </a: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36000" marR="3600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943008"/>
                  </a:ext>
                </a:extLst>
              </a:tr>
            </a:tbl>
          </a:graphicData>
        </a:graphic>
      </p:graphicFrame>
      <p:pic>
        <p:nvPicPr>
          <p:cNvPr id="133" name="그림 132">
            <a:extLst>
              <a:ext uri="{FF2B5EF4-FFF2-40B4-BE49-F238E27FC236}">
                <a16:creationId xmlns:a16="http://schemas.microsoft.com/office/drawing/2014/main" id="{19815FE4-3C72-6B47-AC1C-966B3F77B4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38" y="6387506"/>
            <a:ext cx="132332" cy="108000"/>
          </a:xfrm>
          <a:prstGeom prst="rect">
            <a:avLst/>
          </a:prstGeom>
        </p:spPr>
      </p:pic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93F2FD17-8E3F-3642-B2D0-CBF12E35732F}"/>
              </a:ext>
            </a:extLst>
          </p:cNvPr>
          <p:cNvSpPr/>
          <p:nvPr/>
        </p:nvSpPr>
        <p:spPr>
          <a:xfrm>
            <a:off x="6938243" y="1238706"/>
            <a:ext cx="2170563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A2C3D1E-5E59-1E48-9136-81148A0D20C4}"/>
              </a:ext>
            </a:extLst>
          </p:cNvPr>
          <p:cNvSpPr txBox="1"/>
          <p:nvPr/>
        </p:nvSpPr>
        <p:spPr>
          <a:xfrm>
            <a:off x="7007933" y="1148866"/>
            <a:ext cx="733196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7E21ED5-3D28-B749-A222-269548E340EF}"/>
              </a:ext>
            </a:extLst>
          </p:cNvPr>
          <p:cNvSpPr txBox="1"/>
          <p:nvPr/>
        </p:nvSpPr>
        <p:spPr>
          <a:xfrm>
            <a:off x="6917130" y="1325888"/>
            <a:ext cx="219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보장범위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뇌졸중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뇌혈관 질환은 보장범위가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/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각각 다릅니다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 ⊂ 뇌졸중 ⊂ 뇌혈관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3CEA6AF3-2211-5C45-A671-99BEBCD92E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37" y="6211981"/>
            <a:ext cx="144693" cy="116539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3EC3E73D-AA5F-EF43-AEBB-E017838372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38" y="6558545"/>
            <a:ext cx="132332" cy="108000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E19791A-49E4-9B4F-B87F-D051683CF6FE}"/>
              </a:ext>
            </a:extLst>
          </p:cNvPr>
          <p:cNvSpPr txBox="1"/>
          <p:nvPr/>
        </p:nvSpPr>
        <p:spPr>
          <a:xfrm>
            <a:off x="6876322" y="2366623"/>
            <a:ext cx="2248797" cy="215444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Aft>
                <a:spcPts val="600"/>
              </a:spcAft>
              <a:buSzPct val="100000"/>
              <a:defRPr sz="700" b="0" spc="-7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애 사망원인 </a:t>
            </a:r>
            <a:r>
              <a:rPr lang="en-US" altLang="ko-KR" dirty="0"/>
              <a:t>2</a:t>
            </a:r>
            <a:r>
              <a:rPr lang="ko-KR" altLang="en-US" dirty="0"/>
              <a:t>위 심장질환</a:t>
            </a:r>
            <a:r>
              <a:rPr lang="en-US" altLang="ko-KR" dirty="0"/>
              <a:t>!</a:t>
            </a:r>
            <a:r>
              <a:rPr lang="ko-KR" altLang="en-US" dirty="0"/>
              <a:t> 진단비 위주로 미리 대비해 보세요</a:t>
            </a:r>
            <a:r>
              <a:rPr lang="en-US" altLang="ko-KR" dirty="0"/>
              <a:t>.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0BE544B-4341-2340-AE00-E8C3DD5EDDB9}"/>
              </a:ext>
            </a:extLst>
          </p:cNvPr>
          <p:cNvSpPr txBox="1"/>
          <p:nvPr/>
        </p:nvSpPr>
        <p:spPr>
          <a:xfrm>
            <a:off x="6884928" y="2143896"/>
            <a:ext cx="232836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60" dirty="0" err="1">
                <a:latin typeface="KB금융 본문체 Bold" panose="020B0803000000000000" pitchFamily="50" charset="-127"/>
                <a:ea typeface="KB금융 본문체 Bold" panose="020B0803000000000000" pitchFamily="50" charset="-127"/>
                <a:cs typeface="KoPubWorld돋움체 Medium" panose="00000600000000000000" pitchFamily="2" charset="-127"/>
              </a:rPr>
              <a:t>심장질환 진단비</a:t>
            </a:r>
            <a:endParaRPr lang="en-US" altLang="ko-KR" sz="400" b="1" spc="-60" dirty="0">
              <a:latin typeface="KB금융 본문체 Bold" panose="020B0803000000000000" pitchFamily="50" charset="-127"/>
              <a:ea typeface="KB금융 본문체 Bold" panose="020B0803000000000000" pitchFamily="50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44" name="표 142">
            <a:extLst>
              <a:ext uri="{FF2B5EF4-FFF2-40B4-BE49-F238E27FC236}">
                <a16:creationId xmlns:a16="http://schemas.microsoft.com/office/drawing/2014/main" id="{6CBDA03A-CFCC-1D4D-B0D3-E7B2BDF11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8476"/>
              </p:ext>
            </p:extLst>
          </p:nvPr>
        </p:nvGraphicFramePr>
        <p:xfrm>
          <a:off x="6954588" y="2663395"/>
          <a:ext cx="2153372" cy="49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30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463806">
                  <a:extLst>
                    <a:ext uri="{9D8B030D-6E8A-4147-A177-3AD203B41FA5}">
                      <a16:colId xmlns:a16="http://schemas.microsoft.com/office/drawing/2014/main" val="1519746487"/>
                    </a:ext>
                  </a:extLst>
                </a:gridCol>
                <a:gridCol w="526805">
                  <a:extLst>
                    <a:ext uri="{9D8B030D-6E8A-4147-A177-3AD203B41FA5}">
                      <a16:colId xmlns:a16="http://schemas.microsoft.com/office/drawing/2014/main" val="1910853336"/>
                    </a:ext>
                  </a:extLst>
                </a:gridCol>
                <a:gridCol w="442931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보장내역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권장금액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진단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허혈성심장질환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유의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7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급성심근경색</a:t>
                      </a:r>
                    </a:p>
                  </a:txBody>
                  <a:tcPr marL="0" marR="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천만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spc="-5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   충분</a:t>
                      </a:r>
                    </a:p>
                  </a:txBody>
                  <a:tcPr marL="0" marR="0" marT="36000" marB="3600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</a:tbl>
          </a:graphicData>
        </a:graphic>
      </p:graphicFrame>
      <p:pic>
        <p:nvPicPr>
          <p:cNvPr id="145" name="그림 144">
            <a:extLst>
              <a:ext uri="{FF2B5EF4-FFF2-40B4-BE49-F238E27FC236}">
                <a16:creationId xmlns:a16="http://schemas.microsoft.com/office/drawing/2014/main" id="{728AA321-A0C7-CE4A-8D65-80EE7D013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67" y="3018199"/>
            <a:ext cx="131284" cy="108000"/>
          </a:xfrm>
          <a:prstGeom prst="rect">
            <a:avLst/>
          </a:prstGeom>
        </p:spPr>
      </p:pic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6B9CD006-6244-774F-A24C-D0C67635A464}"/>
              </a:ext>
            </a:extLst>
          </p:cNvPr>
          <p:cNvSpPr/>
          <p:nvPr/>
        </p:nvSpPr>
        <p:spPr>
          <a:xfrm>
            <a:off x="6954588" y="3318283"/>
            <a:ext cx="2153370" cy="487678"/>
          </a:xfrm>
          <a:prstGeom prst="roundRect">
            <a:avLst>
              <a:gd name="adj" fmla="val 885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7BBB395-D000-6146-9F08-342C8AB77CD2}"/>
              </a:ext>
            </a:extLst>
          </p:cNvPr>
          <p:cNvSpPr txBox="1"/>
          <p:nvPr/>
        </p:nvSpPr>
        <p:spPr>
          <a:xfrm>
            <a:off x="7024277" y="3228443"/>
            <a:ext cx="727388" cy="18360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ko-KR" altLang="en-US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kumimoji="1" lang="en-US" altLang="ko-KR" sz="6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CHECK Point</a:t>
            </a:r>
            <a:endParaRPr kumimoji="1" lang="en-US" altLang="ko-KR" sz="800" b="1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C6D0983-1012-404C-98BE-CEC8FA85BD3A}"/>
              </a:ext>
            </a:extLst>
          </p:cNvPr>
          <p:cNvSpPr txBox="1"/>
          <p:nvPr/>
        </p:nvSpPr>
        <p:spPr>
          <a:xfrm>
            <a:off x="6933474" y="3405465"/>
            <a:ext cx="217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600" cap="all" spc="-7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•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보장범위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뇌졸중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, 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뇌혈관 질환은 보장범위가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/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각각 다릅니다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  <a:b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(</a:t>
            </a:r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뇌출혈 ⊂ 뇌졸중 ⊂ 뇌혈관</a:t>
            </a:r>
            <a:r>
              <a:rPr lang="en-US" altLang="ko-KR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)</a:t>
            </a:r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905C2C4B-78CE-7C45-9A17-DB7614A80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58" y="2849252"/>
            <a:ext cx="143546" cy="116539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6A6B7ED-E424-BC40-89C1-5DFF9379E2C1}"/>
              </a:ext>
            </a:extLst>
          </p:cNvPr>
          <p:cNvGrpSpPr/>
          <p:nvPr/>
        </p:nvGrpSpPr>
        <p:grpSpPr>
          <a:xfrm>
            <a:off x="6416295" y="4153717"/>
            <a:ext cx="1599052" cy="440128"/>
            <a:chOff x="1378082" y="3325307"/>
            <a:chExt cx="2628292" cy="493326"/>
          </a:xfrm>
        </p:grpSpPr>
        <p:cxnSp>
          <p:nvCxnSpPr>
            <p:cNvPr id="152" name="직선 연결선 112">
              <a:extLst>
                <a:ext uri="{FF2B5EF4-FFF2-40B4-BE49-F238E27FC236}">
                  <a16:creationId xmlns:a16="http://schemas.microsoft.com/office/drawing/2014/main" id="{0146614D-D8C4-0F41-A6B2-A1CC92D7A311}"/>
                </a:ext>
              </a:extLst>
            </p:cNvPr>
            <p:cNvCxnSpPr>
              <a:cxnSpLocks/>
            </p:cNvCxnSpPr>
            <p:nvPr/>
          </p:nvCxnSpPr>
          <p:spPr>
            <a:xfrm>
              <a:off x="1378082" y="3325307"/>
              <a:ext cx="2628292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12">
              <a:extLst>
                <a:ext uri="{FF2B5EF4-FFF2-40B4-BE49-F238E27FC236}">
                  <a16:creationId xmlns:a16="http://schemas.microsoft.com/office/drawing/2014/main" id="{B3D653B2-00D4-AF42-843A-8C3FC4B6B9E0}"/>
                </a:ext>
              </a:extLst>
            </p:cNvPr>
            <p:cNvCxnSpPr>
              <a:cxnSpLocks/>
            </p:cNvCxnSpPr>
            <p:nvPr/>
          </p:nvCxnSpPr>
          <p:spPr>
            <a:xfrm>
              <a:off x="1378082" y="3818633"/>
              <a:ext cx="2628292" cy="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E6C10A0F-CF65-114E-9687-70E9B6E0A43D}"/>
              </a:ext>
            </a:extLst>
          </p:cNvPr>
          <p:cNvSpPr txBox="1"/>
          <p:nvPr/>
        </p:nvSpPr>
        <p:spPr>
          <a:xfrm>
            <a:off x="6051268" y="4259903"/>
            <a:ext cx="881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</a:rPr>
              <a:t>Bottom Fixed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6C10A0F-CF65-114E-9687-70E9B6E0A43D}"/>
              </a:ext>
            </a:extLst>
          </p:cNvPr>
          <p:cNvSpPr txBox="1"/>
          <p:nvPr/>
        </p:nvSpPr>
        <p:spPr>
          <a:xfrm>
            <a:off x="6162618" y="269440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00" dirty="0" smtClean="0">
                <a:solidFill>
                  <a:srgbClr val="FF0000"/>
                </a:solidFill>
              </a:rPr>
              <a:t>PB</a:t>
            </a:r>
            <a:r>
              <a:rPr kumimoji="1" lang="ko-KR" altLang="en-US" sz="900" dirty="0" smtClean="0">
                <a:solidFill>
                  <a:srgbClr val="FF0000"/>
                </a:solidFill>
              </a:rPr>
              <a:t>상담으로</a:t>
            </a:r>
            <a:endParaRPr kumimoji="1" lang="en-US" altLang="ko-KR" sz="900" dirty="0" smtClean="0">
              <a:solidFill>
                <a:srgbClr val="FF0000"/>
              </a:solidFill>
            </a:endParaRPr>
          </a:p>
          <a:p>
            <a:r>
              <a:rPr kumimoji="1" lang="ko-KR" altLang="en-US" sz="900" dirty="0" smtClean="0">
                <a:solidFill>
                  <a:srgbClr val="FF0000"/>
                </a:solidFill>
              </a:rPr>
              <a:t>연결</a:t>
            </a:r>
            <a:endParaRPr kumimoji="1"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454D05C2-52BA-E14B-9617-89544A1B3290}"/>
              </a:ext>
            </a:extLst>
          </p:cNvPr>
          <p:cNvSpPr/>
          <p:nvPr/>
        </p:nvSpPr>
        <p:spPr>
          <a:xfrm>
            <a:off x="8055225" y="4192466"/>
            <a:ext cx="1050249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상담예약</a:t>
            </a:r>
          </a:p>
        </p:txBody>
      </p:sp>
      <p:sp>
        <p:nvSpPr>
          <p:cNvPr id="172" name="모서리가 둥근 직사각형 171">
            <a:extLst>
              <a:ext uri="{FF2B5EF4-FFF2-40B4-BE49-F238E27FC236}">
                <a16:creationId xmlns:a16="http://schemas.microsoft.com/office/drawing/2014/main" id="{129B192B-337B-6444-86C8-2B6BD53C3406}"/>
              </a:ext>
            </a:extLst>
          </p:cNvPr>
          <p:cNvSpPr/>
          <p:nvPr/>
        </p:nvSpPr>
        <p:spPr>
          <a:xfrm>
            <a:off x="6941999" y="4192466"/>
            <a:ext cx="1027827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 b="1" spc="-7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실시간채팅</a:t>
            </a: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3880892" y="2851401"/>
            <a:ext cx="2165961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정기보험 알아보기</a:t>
            </a:r>
          </a:p>
        </p:txBody>
      </p:sp>
      <p:sp>
        <p:nvSpPr>
          <p:cNvPr id="128" name="모서리가 둥근 직사각형 127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3877136" y="5045994"/>
            <a:ext cx="2165961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암보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험</a:t>
            </a:r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알아보기</a:t>
            </a: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6948292" y="1791452"/>
            <a:ext cx="2165961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</a:t>
            </a:r>
            <a:r>
              <a:rPr lang="ko-KR" altLang="en-US" sz="700" b="1" spc="-90" dirty="0" err="1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뇌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보험</a:t>
            </a:r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알아보기</a:t>
            </a:r>
          </a:p>
        </p:txBody>
      </p: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3AB47FC-8AC9-B64D-8F4B-8FFA84AB7663}"/>
              </a:ext>
            </a:extLst>
          </p:cNvPr>
          <p:cNvSpPr/>
          <p:nvPr/>
        </p:nvSpPr>
        <p:spPr>
          <a:xfrm>
            <a:off x="6950109" y="3838802"/>
            <a:ext cx="2165961" cy="2595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온라인 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심장</a:t>
            </a:r>
            <a:r>
              <a:rPr lang="ko-KR" altLang="en-US" sz="700" b="1" spc="-9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보험</a:t>
            </a:r>
            <a:r>
              <a:rPr lang="ko-KR" altLang="en-US" sz="700" b="1" spc="-9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700" b="1" spc="-9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299240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보장내역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err="1" smtClean="0"/>
              <a:t>내보험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보장내역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ED63582-18B7-724D-92C2-0841D714041E}"/>
              </a:ext>
            </a:extLst>
          </p:cNvPr>
          <p:cNvSpPr/>
          <p:nvPr/>
        </p:nvSpPr>
        <p:spPr>
          <a:xfrm>
            <a:off x="500728" y="1904499"/>
            <a:ext cx="2190219" cy="2098059"/>
          </a:xfrm>
          <a:prstGeom prst="roundRect">
            <a:avLst>
              <a:gd name="adj" fmla="val 264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직선 연결선 112">
            <a:extLst>
              <a:ext uri="{FF2B5EF4-FFF2-40B4-BE49-F238E27FC236}">
                <a16:creationId xmlns:a16="http://schemas.microsoft.com/office/drawing/2014/main" id="{7935B97E-CE08-A148-8EBF-00010AD37FD8}"/>
              </a:ext>
            </a:extLst>
          </p:cNvPr>
          <p:cNvCxnSpPr>
            <a:cxnSpLocks/>
          </p:cNvCxnSpPr>
          <p:nvPr/>
        </p:nvCxnSpPr>
        <p:spPr>
          <a:xfrm>
            <a:off x="598191" y="2250458"/>
            <a:ext cx="197705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1E496E8-3549-E44D-B80C-74937528C70B}"/>
              </a:ext>
            </a:extLst>
          </p:cNvPr>
          <p:cNvSpPr txBox="1"/>
          <p:nvPr/>
        </p:nvSpPr>
        <p:spPr>
          <a:xfrm>
            <a:off x="519537" y="1996923"/>
            <a:ext cx="10646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LIG</a:t>
            </a:r>
            <a:r>
              <a:rPr lang="ko-KR" altLang="en-US" sz="700" b="1" dirty="0">
                <a:latin typeface="+mn-ea"/>
              </a:rPr>
              <a:t>종합건강보험</a:t>
            </a:r>
            <a:endParaRPr lang="en-US" altLang="ko-KR" sz="700" b="1" dirty="0">
              <a:latin typeface="+mn-ea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5D39E31-D2A7-074D-B808-2783D3348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909098"/>
              </p:ext>
            </p:extLst>
          </p:nvPr>
        </p:nvGraphicFramePr>
        <p:xfrm>
          <a:off x="617294" y="2350447"/>
          <a:ext cx="1920717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015">
                  <a:extLst>
                    <a:ext uri="{9D8B030D-6E8A-4147-A177-3AD203B41FA5}">
                      <a16:colId xmlns:a16="http://schemas.microsoft.com/office/drawing/2014/main" val="913066415"/>
                    </a:ext>
                  </a:extLst>
                </a:gridCol>
                <a:gridCol w="1333702">
                  <a:extLst>
                    <a:ext uri="{9D8B030D-6E8A-4147-A177-3AD203B41FA5}">
                      <a16:colId xmlns:a16="http://schemas.microsoft.com/office/drawing/2014/main" val="41948773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상해사망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7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9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계약상태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보험기간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2020.01.01~2050.01.01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381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300,000,000</a:t>
                      </a:r>
                      <a:r>
                        <a:rPr lang="ko-KR" altLang="en-US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원</a:t>
                      </a:r>
                      <a:endParaRPr lang="en-US" altLang="ko-KR" sz="600" dirty="0">
                        <a:latin typeface="KB금융 본문체 Medium" panose="020B0603000000000000" pitchFamily="50" charset="-127"/>
                        <a:ea typeface="KB금융 본문체 Medium" panose="020B0603000000000000" pitchFamily="50" charset="-127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37499"/>
                  </a:ext>
                </a:extLst>
              </a:tr>
            </a:tbl>
          </a:graphicData>
        </a:graphic>
      </p:graphicFrame>
      <p:cxnSp>
        <p:nvCxnSpPr>
          <p:cNvPr id="41" name="직선 연결선 112">
            <a:extLst>
              <a:ext uri="{FF2B5EF4-FFF2-40B4-BE49-F238E27FC236}">
                <a16:creationId xmlns:a16="http://schemas.microsoft.com/office/drawing/2014/main" id="{B0C4A2D0-3D6C-9446-BD2C-D604030014D8}"/>
              </a:ext>
            </a:extLst>
          </p:cNvPr>
          <p:cNvCxnSpPr>
            <a:cxnSpLocks/>
          </p:cNvCxnSpPr>
          <p:nvPr/>
        </p:nvCxnSpPr>
        <p:spPr>
          <a:xfrm>
            <a:off x="598191" y="3129139"/>
            <a:ext cx="197705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84D947E-1A85-064B-AB98-96C98701F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012600"/>
              </p:ext>
            </p:extLst>
          </p:nvPr>
        </p:nvGraphicFramePr>
        <p:xfrm>
          <a:off x="617294" y="3220621"/>
          <a:ext cx="1920717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015">
                  <a:extLst>
                    <a:ext uri="{9D8B030D-6E8A-4147-A177-3AD203B41FA5}">
                      <a16:colId xmlns:a16="http://schemas.microsoft.com/office/drawing/2014/main" val="913066415"/>
                    </a:ext>
                  </a:extLst>
                </a:gridCol>
                <a:gridCol w="1333702">
                  <a:extLst>
                    <a:ext uri="{9D8B030D-6E8A-4147-A177-3AD203B41FA5}">
                      <a16:colId xmlns:a16="http://schemas.microsoft.com/office/drawing/2014/main" val="41948773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상해사망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7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9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계약상태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보험기간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2020.01.01~2050.01.01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381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70,000,000</a:t>
                      </a:r>
                      <a:r>
                        <a:rPr lang="ko-KR" altLang="en-US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원</a:t>
                      </a:r>
                      <a:endParaRPr lang="en-US" altLang="ko-KR" sz="600" dirty="0">
                        <a:latin typeface="KB금융 본문체 Medium" panose="020B0603000000000000" pitchFamily="50" charset="-127"/>
                        <a:ea typeface="KB금융 본문체 Medium" panose="020B0603000000000000" pitchFamily="50" charset="-127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37499"/>
                  </a:ext>
                </a:extLst>
              </a:tr>
            </a:tbl>
          </a:graphicData>
        </a:graphic>
      </p:graphicFrame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CC904816-E002-5043-867F-8B1F1C1C4F7A}"/>
              </a:ext>
            </a:extLst>
          </p:cNvPr>
          <p:cNvSpPr/>
          <p:nvPr/>
        </p:nvSpPr>
        <p:spPr>
          <a:xfrm>
            <a:off x="500728" y="4371880"/>
            <a:ext cx="2190219" cy="1250024"/>
          </a:xfrm>
          <a:prstGeom prst="roundRect">
            <a:avLst>
              <a:gd name="adj" fmla="val 492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4" name="직선 연결선 112">
            <a:extLst>
              <a:ext uri="{FF2B5EF4-FFF2-40B4-BE49-F238E27FC236}">
                <a16:creationId xmlns:a16="http://schemas.microsoft.com/office/drawing/2014/main" id="{4AF1A288-5510-7F41-AC65-76151896017F}"/>
              </a:ext>
            </a:extLst>
          </p:cNvPr>
          <p:cNvCxnSpPr>
            <a:cxnSpLocks/>
          </p:cNvCxnSpPr>
          <p:nvPr/>
        </p:nvCxnSpPr>
        <p:spPr>
          <a:xfrm>
            <a:off x="598191" y="4717838"/>
            <a:ext cx="197705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BCF4BDB-E170-FC4B-B1C2-9521E236ED4F}"/>
              </a:ext>
            </a:extLst>
          </p:cNvPr>
          <p:cNvSpPr txBox="1"/>
          <p:nvPr/>
        </p:nvSpPr>
        <p:spPr>
          <a:xfrm>
            <a:off x="519537" y="4464303"/>
            <a:ext cx="10369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KB</a:t>
            </a:r>
            <a:r>
              <a:rPr lang="ko-KR" altLang="en-US" sz="700" b="1" dirty="0">
                <a:latin typeface="+mn-ea"/>
              </a:rPr>
              <a:t>착한정기보험</a:t>
            </a:r>
            <a:endParaRPr lang="en-US" altLang="ko-KR" sz="700" b="1" dirty="0">
              <a:latin typeface="+mn-ea"/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D158E2F-6C08-3040-9870-4FDB3A87B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126048"/>
              </p:ext>
            </p:extLst>
          </p:nvPr>
        </p:nvGraphicFramePr>
        <p:xfrm>
          <a:off x="617294" y="4817827"/>
          <a:ext cx="1920717" cy="65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015">
                  <a:extLst>
                    <a:ext uri="{9D8B030D-6E8A-4147-A177-3AD203B41FA5}">
                      <a16:colId xmlns:a16="http://schemas.microsoft.com/office/drawing/2014/main" val="913066415"/>
                    </a:ext>
                  </a:extLst>
                </a:gridCol>
                <a:gridCol w="1333702">
                  <a:extLst>
                    <a:ext uri="{9D8B030D-6E8A-4147-A177-3AD203B41FA5}">
                      <a16:colId xmlns:a16="http://schemas.microsoft.com/office/drawing/2014/main" val="419487738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일반사망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latinLnBrk="1"/>
                      <a:endParaRPr lang="ko-KR" altLang="en-US" sz="7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9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계약상태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3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보험기간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2020.01.01~2050.01.01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381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30,000,000</a:t>
                      </a:r>
                      <a:r>
                        <a:rPr lang="ko-KR" altLang="en-US" sz="600" dirty="0">
                          <a:latin typeface="KB금융 본문체 Medium" panose="020B0603000000000000" pitchFamily="50" charset="-127"/>
                          <a:ea typeface="KB금융 본문체 Medium" panose="020B0603000000000000" pitchFamily="50" charset="-127"/>
                        </a:rPr>
                        <a:t>원</a:t>
                      </a:r>
                      <a:endParaRPr lang="en-US" altLang="ko-KR" sz="600" dirty="0">
                        <a:latin typeface="KB금융 본문체 Medium" panose="020B0603000000000000" pitchFamily="50" charset="-127"/>
                        <a:ea typeface="KB금융 본문체 Medium" panose="020B0603000000000000" pitchFamily="50" charset="-127"/>
                      </a:endParaRPr>
                    </a:p>
                  </a:txBody>
                  <a:tcPr marL="0" marR="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3749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B8DA56DC-1BDC-8A49-8CFC-BCAAECBAEA36}"/>
              </a:ext>
            </a:extLst>
          </p:cNvPr>
          <p:cNvSpPr txBox="1"/>
          <p:nvPr/>
        </p:nvSpPr>
        <p:spPr>
          <a:xfrm>
            <a:off x="442711" y="1669194"/>
            <a:ext cx="9319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LIG</a:t>
            </a:r>
            <a:r>
              <a:rPr lang="ko-KR" altLang="en-US" sz="800" b="1" dirty="0">
                <a:latin typeface="+mn-ea"/>
              </a:rPr>
              <a:t>손해보험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B922F3-018C-744D-9DF6-08F4EE79DE67}"/>
              </a:ext>
            </a:extLst>
          </p:cNvPr>
          <p:cNvSpPr txBox="1"/>
          <p:nvPr/>
        </p:nvSpPr>
        <p:spPr>
          <a:xfrm>
            <a:off x="2262827" y="1681649"/>
            <a:ext cx="424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건</a:t>
            </a:r>
            <a:endParaRPr lang="en-US" altLang="ko-KR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54BD5C-1287-0649-8081-86D29DC9F078}"/>
              </a:ext>
            </a:extLst>
          </p:cNvPr>
          <p:cNvSpPr txBox="1"/>
          <p:nvPr/>
        </p:nvSpPr>
        <p:spPr>
          <a:xfrm>
            <a:off x="442712" y="4140931"/>
            <a:ext cx="1025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n-ea"/>
              </a:rPr>
              <a:t>KB</a:t>
            </a:r>
            <a:r>
              <a:rPr lang="ko-KR" altLang="en-US" sz="800" b="1" dirty="0">
                <a:latin typeface="+mn-ea"/>
              </a:rPr>
              <a:t>라이프생명</a:t>
            </a:r>
            <a:endParaRPr lang="en-US" altLang="ko-KR" sz="800" b="1" dirty="0"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70B878-BF25-FB45-A880-CA8CB09DC066}"/>
              </a:ext>
            </a:extLst>
          </p:cNvPr>
          <p:cNvSpPr txBox="1"/>
          <p:nvPr/>
        </p:nvSpPr>
        <p:spPr>
          <a:xfrm>
            <a:off x="2262827" y="4153386"/>
            <a:ext cx="4245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</a:rPr>
              <a:t>1</a:t>
            </a:r>
            <a:r>
              <a:rPr lang="ko-KR" altLang="en-US" sz="800" dirty="0">
                <a:latin typeface="+mn-ea"/>
              </a:rPr>
              <a:t>건</a:t>
            </a:r>
            <a:endParaRPr lang="en-US" altLang="ko-KR" sz="800" dirty="0">
              <a:latin typeface="+mn-ea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7603AF96-5FF4-7948-A867-F5EB80913D41}"/>
              </a:ext>
            </a:extLst>
          </p:cNvPr>
          <p:cNvSpPr/>
          <p:nvPr/>
        </p:nvSpPr>
        <p:spPr>
          <a:xfrm>
            <a:off x="500728" y="5710863"/>
            <a:ext cx="2190219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cxnSp>
        <p:nvCxnSpPr>
          <p:cNvPr id="76" name="직선 연결선 112">
            <a:extLst>
              <a:ext uri="{FF2B5EF4-FFF2-40B4-BE49-F238E27FC236}">
                <a16:creationId xmlns:a16="http://schemas.microsoft.com/office/drawing/2014/main" id="{800EFCC8-35F9-1540-A239-6519247D5F2A}"/>
              </a:ext>
            </a:extLst>
          </p:cNvPr>
          <p:cNvCxnSpPr>
            <a:cxnSpLocks/>
          </p:cNvCxnSpPr>
          <p:nvPr/>
        </p:nvCxnSpPr>
        <p:spPr>
          <a:xfrm>
            <a:off x="1739700" y="5662022"/>
            <a:ext cx="13687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112">
            <a:extLst>
              <a:ext uri="{FF2B5EF4-FFF2-40B4-BE49-F238E27FC236}">
                <a16:creationId xmlns:a16="http://schemas.microsoft.com/office/drawing/2014/main" id="{B35F0FC0-5905-4F4B-90DA-D04726215CB5}"/>
              </a:ext>
            </a:extLst>
          </p:cNvPr>
          <p:cNvCxnSpPr>
            <a:cxnSpLocks/>
          </p:cNvCxnSpPr>
          <p:nvPr/>
        </p:nvCxnSpPr>
        <p:spPr>
          <a:xfrm>
            <a:off x="2424100" y="1420343"/>
            <a:ext cx="185234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7817B2-703A-A84C-8B5F-174BC5096D7D}"/>
              </a:ext>
            </a:extLst>
          </p:cNvPr>
          <p:cNvSpPr txBox="1"/>
          <p:nvPr/>
        </p:nvSpPr>
        <p:spPr>
          <a:xfrm>
            <a:off x="2812177" y="3330576"/>
            <a:ext cx="4187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Scroll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2E93E7E-1741-9E4D-A437-B74E124995F4}"/>
              </a:ext>
            </a:extLst>
          </p:cNvPr>
          <p:cNvSpPr txBox="1"/>
          <p:nvPr/>
        </p:nvSpPr>
        <p:spPr>
          <a:xfrm>
            <a:off x="2750217" y="5757350"/>
            <a:ext cx="4090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latin typeface="+mn-ea"/>
              </a:rPr>
              <a:t>Fixed</a:t>
            </a:r>
          </a:p>
        </p:txBody>
      </p:sp>
      <p:cxnSp>
        <p:nvCxnSpPr>
          <p:cNvPr id="80" name="직선 연결선 112">
            <a:extLst>
              <a:ext uri="{FF2B5EF4-FFF2-40B4-BE49-F238E27FC236}">
                <a16:creationId xmlns:a16="http://schemas.microsoft.com/office/drawing/2014/main" id="{2485CAB0-168A-EA4D-8D5D-F30A99A9A9B7}"/>
              </a:ext>
            </a:extLst>
          </p:cNvPr>
          <p:cNvCxnSpPr>
            <a:cxnSpLocks/>
          </p:cNvCxnSpPr>
          <p:nvPr/>
        </p:nvCxnSpPr>
        <p:spPr>
          <a:xfrm>
            <a:off x="1739700" y="6024990"/>
            <a:ext cx="136879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E24136B-C4B0-7D47-A2AD-D8FB92F2F67B}"/>
              </a:ext>
            </a:extLst>
          </p:cNvPr>
          <p:cNvCxnSpPr>
            <a:stCxn id="78" idx="0"/>
          </p:cNvCxnSpPr>
          <p:nvPr/>
        </p:nvCxnSpPr>
        <p:spPr>
          <a:xfrm flipH="1" flipV="1">
            <a:off x="3018187" y="1451415"/>
            <a:ext cx="3342" cy="187916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C41BB5F-6673-1345-A305-62A9D5002FB1}"/>
              </a:ext>
            </a:extLst>
          </p:cNvPr>
          <p:cNvCxnSpPr>
            <a:cxnSpLocks/>
          </p:cNvCxnSpPr>
          <p:nvPr/>
        </p:nvCxnSpPr>
        <p:spPr>
          <a:xfrm>
            <a:off x="3021529" y="3551509"/>
            <a:ext cx="0" cy="18110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2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보험가입현황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 err="1" smtClean="0"/>
              <a:t>내보험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가입현황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D9B3C2E-6631-654D-9DD1-1AF5B253C9C2}"/>
              </a:ext>
            </a:extLst>
          </p:cNvPr>
          <p:cNvSpPr/>
          <p:nvPr/>
        </p:nvSpPr>
        <p:spPr>
          <a:xfrm>
            <a:off x="465271" y="1477542"/>
            <a:ext cx="2286637" cy="3238570"/>
          </a:xfrm>
          <a:prstGeom prst="roundRect">
            <a:avLst>
              <a:gd name="adj" fmla="val 329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C61D8E-5154-3647-9326-95D131EE5DD4}"/>
              </a:ext>
            </a:extLst>
          </p:cNvPr>
          <p:cNvSpPr txBox="1"/>
          <p:nvPr/>
        </p:nvSpPr>
        <p:spPr>
          <a:xfrm>
            <a:off x="450998" y="1534747"/>
            <a:ext cx="2201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latin typeface="+mn-ea"/>
              </a:rPr>
              <a:t>KB</a:t>
            </a:r>
            <a:r>
              <a:rPr lang="ko-KR" altLang="en-US" sz="7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latin typeface="+mn-ea"/>
              </a:rPr>
              <a:t>손해보험</a:t>
            </a:r>
            <a:r>
              <a:rPr lang="ko-KR" altLang="en-US" sz="700" dirty="0" err="1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latin typeface="+mn-ea"/>
              </a:rPr>
              <a:t>무배당퍼펙트플러스종합보험</a:t>
            </a:r>
            <a:endParaRPr lang="ko-KR" altLang="en-US" sz="700" dirty="0">
              <a:ln>
                <a:solidFill>
                  <a:srgbClr val="FFFFFF">
                    <a:lumMod val="75000"/>
                    <a:alpha val="0"/>
                  </a:srgbClr>
                </a:solidFill>
              </a:ln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AB830A-836C-B143-B32A-19E25993B43E}"/>
              </a:ext>
            </a:extLst>
          </p:cNvPr>
          <p:cNvSpPr txBox="1"/>
          <p:nvPr/>
        </p:nvSpPr>
        <p:spPr>
          <a:xfrm>
            <a:off x="455801" y="1793031"/>
            <a:ext cx="106848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피보험자</a:t>
            </a:r>
            <a:r>
              <a:rPr lang="en-US" altLang="ko-KR" sz="600" spc="-60" dirty="0" err="1">
                <a:latin typeface="+mn-ea"/>
                <a:cs typeface="KoPubWorld돋움체 Medium" panose="00000600000000000000" pitchFamily="2" charset="-127"/>
              </a:rPr>
              <a:t>:</a:t>
            </a: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 황*세</a:t>
            </a:r>
            <a:endParaRPr lang="en-US" altLang="ko-KR" sz="1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291756-1B51-7B47-B0D6-FCF0D0282266}"/>
              </a:ext>
            </a:extLst>
          </p:cNvPr>
          <p:cNvSpPr txBox="1"/>
          <p:nvPr/>
        </p:nvSpPr>
        <p:spPr>
          <a:xfrm>
            <a:off x="1264980" y="1793031"/>
            <a:ext cx="106848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월보험료 </a:t>
            </a:r>
            <a:r>
              <a:rPr lang="en-US" altLang="ko-KR" sz="600" dirty="0" err="1">
                <a:latin typeface="+mn-ea"/>
                <a:cs typeface="KoPubWorld돋움체 Medium" panose="00000600000000000000" pitchFamily="2" charset="-127"/>
              </a:rPr>
              <a:t>32,000</a:t>
            </a:r>
            <a:r>
              <a:rPr lang="ko-KR" altLang="en-US" sz="600" dirty="0" err="1">
                <a:latin typeface="+mn-ea"/>
                <a:cs typeface="KoPubWorld돋움체 Medium" panose="00000600000000000000" pitchFamily="2" charset="-127"/>
              </a:rPr>
              <a:t>원</a:t>
            </a:r>
            <a:endParaRPr lang="en-US" altLang="ko-KR" sz="100" dirty="0"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56" name="그래픽 47" descr="아래쪽 캐럿 윤곽선">
            <a:extLst>
              <a:ext uri="{FF2B5EF4-FFF2-40B4-BE49-F238E27FC236}">
                <a16:creationId xmlns:a16="http://schemas.microsoft.com/office/drawing/2014/main" id="{A8B7EAC6-9D4E-A848-A213-225BE80158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10800000">
            <a:off x="2521656" y="1694128"/>
            <a:ext cx="206624" cy="162225"/>
          </a:xfrm>
          <a:prstGeom prst="rect">
            <a:avLst/>
          </a:prstGeom>
          <a:noFill/>
        </p:spPr>
      </p:pic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003E8FF9-717D-1C41-8E47-370936D8A53A}"/>
              </a:ext>
            </a:extLst>
          </p:cNvPr>
          <p:cNvSpPr/>
          <p:nvPr/>
        </p:nvSpPr>
        <p:spPr>
          <a:xfrm>
            <a:off x="464725" y="4776025"/>
            <a:ext cx="2286637" cy="572960"/>
          </a:xfrm>
          <a:prstGeom prst="roundRect">
            <a:avLst>
              <a:gd name="adj" fmla="val 1083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9A3BE4-7FDD-B843-8780-8175D4B9643D}"/>
              </a:ext>
            </a:extLst>
          </p:cNvPr>
          <p:cNvSpPr txBox="1"/>
          <p:nvPr/>
        </p:nvSpPr>
        <p:spPr>
          <a:xfrm>
            <a:off x="450998" y="4833230"/>
            <a:ext cx="2201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latin typeface="+mn-ea"/>
              </a:rPr>
              <a:t>DB</a:t>
            </a:r>
            <a:r>
              <a:rPr lang="ko-KR" altLang="en-US" sz="700" dirty="0">
                <a:ln>
                  <a:solidFill>
                    <a:srgbClr val="FFFFFF">
                      <a:lumMod val="75000"/>
                      <a:alpha val="0"/>
                    </a:srgbClr>
                  </a:solidFill>
                </a:ln>
                <a:latin typeface="+mn-ea"/>
              </a:rPr>
              <a:t>손해보험참좋은운전자상해보험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A8FAD3-1114-E24D-9EF1-F5CFCAB424DA}"/>
              </a:ext>
            </a:extLst>
          </p:cNvPr>
          <p:cNvSpPr txBox="1"/>
          <p:nvPr/>
        </p:nvSpPr>
        <p:spPr>
          <a:xfrm>
            <a:off x="455801" y="5091514"/>
            <a:ext cx="106848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피보험자</a:t>
            </a:r>
            <a:r>
              <a:rPr lang="en-US" altLang="ko-KR" sz="600" spc="-60" dirty="0" err="1">
                <a:latin typeface="+mn-ea"/>
                <a:cs typeface="KoPubWorld돋움체 Medium" panose="00000600000000000000" pitchFamily="2" charset="-127"/>
              </a:rPr>
              <a:t>:</a:t>
            </a: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 황*세</a:t>
            </a:r>
            <a:endParaRPr lang="en-US" altLang="ko-KR" sz="100" b="1" spc="-60" dirty="0">
              <a:latin typeface="+mn-ea"/>
              <a:cs typeface="KoPubWorld돋움체 Medium" panose="000006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427D8D-1224-FA47-9563-996C0E903BDC}"/>
              </a:ext>
            </a:extLst>
          </p:cNvPr>
          <p:cNvSpPr txBox="1"/>
          <p:nvPr/>
        </p:nvSpPr>
        <p:spPr>
          <a:xfrm>
            <a:off x="1264980" y="5091514"/>
            <a:ext cx="1068481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60" dirty="0" err="1">
                <a:latin typeface="+mn-ea"/>
                <a:cs typeface="KoPubWorld돋움체 Medium" panose="00000600000000000000" pitchFamily="2" charset="-127"/>
              </a:rPr>
              <a:t>월보험료 </a:t>
            </a:r>
            <a:r>
              <a:rPr lang="en-US" altLang="ko-KR" sz="600" spc="-60" dirty="0" err="1">
                <a:latin typeface="+mn-ea"/>
                <a:cs typeface="KoPubWorld돋움체 Medium" panose="00000600000000000000" pitchFamily="2" charset="-127"/>
              </a:rPr>
              <a:t>10</a:t>
            </a:r>
            <a:r>
              <a:rPr lang="en-US" altLang="ko-KR" sz="600" dirty="0" err="1">
                <a:latin typeface="+mn-ea"/>
                <a:cs typeface="KoPubWorld돋움체 Medium" panose="00000600000000000000" pitchFamily="2" charset="-127"/>
              </a:rPr>
              <a:t>,000</a:t>
            </a:r>
            <a:r>
              <a:rPr lang="ko-KR" altLang="en-US" sz="600" dirty="0" err="1">
                <a:latin typeface="+mn-ea"/>
                <a:cs typeface="KoPubWorld돋움체 Medium" panose="00000600000000000000" pitchFamily="2" charset="-127"/>
              </a:rPr>
              <a:t>원</a:t>
            </a:r>
            <a:endParaRPr lang="en-US" altLang="ko-KR" sz="100" dirty="0">
              <a:latin typeface="+mn-ea"/>
              <a:cs typeface="KoPubWorld돋움체 Medium" panose="00000600000000000000" pitchFamily="2" charset="-127"/>
            </a:endParaRPr>
          </a:p>
        </p:txBody>
      </p:sp>
      <p:pic>
        <p:nvPicPr>
          <p:cNvPr id="61" name="그래픽 47" descr="아래쪽 캐럿 윤곽선">
            <a:extLst>
              <a:ext uri="{FF2B5EF4-FFF2-40B4-BE49-F238E27FC236}">
                <a16:creationId xmlns:a16="http://schemas.microsoft.com/office/drawing/2014/main" id="{522723E2-0F28-7E4D-B1EB-ED87A4C44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504248" y="4992612"/>
            <a:ext cx="206624" cy="162225"/>
          </a:xfrm>
          <a:prstGeom prst="rect">
            <a:avLst/>
          </a:prstGeom>
          <a:noFill/>
        </p:spPr>
      </p:pic>
      <p:cxnSp>
        <p:nvCxnSpPr>
          <p:cNvPr id="62" name="직선 연결선 112">
            <a:extLst>
              <a:ext uri="{FF2B5EF4-FFF2-40B4-BE49-F238E27FC236}">
                <a16:creationId xmlns:a16="http://schemas.microsoft.com/office/drawing/2014/main" id="{20D4651A-D18C-C442-B529-70599C1B0866}"/>
              </a:ext>
            </a:extLst>
          </p:cNvPr>
          <p:cNvCxnSpPr>
            <a:cxnSpLocks/>
          </p:cNvCxnSpPr>
          <p:nvPr/>
        </p:nvCxnSpPr>
        <p:spPr>
          <a:xfrm>
            <a:off x="488073" y="2057028"/>
            <a:ext cx="22305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표 142">
            <a:extLst>
              <a:ext uri="{FF2B5EF4-FFF2-40B4-BE49-F238E27FC236}">
                <a16:creationId xmlns:a16="http://schemas.microsoft.com/office/drawing/2014/main" id="{0B2C684B-EE1F-9242-A0C6-120759891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99765"/>
              </p:ext>
            </p:extLst>
          </p:nvPr>
        </p:nvGraphicFramePr>
        <p:xfrm>
          <a:off x="557774" y="2350396"/>
          <a:ext cx="2055833" cy="133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26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1010607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계약자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황준세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피보험자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계약일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2021.07.06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만기일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2076.07.06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57340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납입종료일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2041.07.06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745346"/>
                  </a:ext>
                </a:extLst>
              </a:tr>
              <a:tr h="15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상태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50781"/>
                  </a:ext>
                </a:extLst>
              </a:tr>
              <a:tr h="1544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납입주기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납입기간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매월납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20</a:t>
                      </a:r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년납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332097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납입회차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21/240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109599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D9D71D9D-F736-B145-8E93-A861F0AF8246}"/>
              </a:ext>
            </a:extLst>
          </p:cNvPr>
          <p:cNvSpPr txBox="1"/>
          <p:nvPr/>
        </p:nvSpPr>
        <p:spPr>
          <a:xfrm>
            <a:off x="464279" y="2139779"/>
            <a:ext cx="7018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n-ea"/>
              </a:rPr>
              <a:t>계약내용</a:t>
            </a:r>
            <a:endParaRPr lang="en-US" altLang="ko-KR" sz="700" b="1" dirty="0">
              <a:latin typeface="+mn-ea"/>
            </a:endParaRPr>
          </a:p>
        </p:txBody>
      </p:sp>
      <p:graphicFrame>
        <p:nvGraphicFramePr>
          <p:cNvPr id="65" name="표 142">
            <a:extLst>
              <a:ext uri="{FF2B5EF4-FFF2-40B4-BE49-F238E27FC236}">
                <a16:creationId xmlns:a16="http://schemas.microsoft.com/office/drawing/2014/main" id="{538B3C40-476E-C44C-A70E-52676CCE4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21363"/>
              </p:ext>
            </p:extLst>
          </p:nvPr>
        </p:nvGraphicFramePr>
        <p:xfrm>
          <a:off x="557774" y="3980414"/>
          <a:ext cx="2055833" cy="6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226">
                  <a:extLst>
                    <a:ext uri="{9D8B030D-6E8A-4147-A177-3AD203B41FA5}">
                      <a16:colId xmlns:a16="http://schemas.microsoft.com/office/drawing/2014/main" val="1473167203"/>
                    </a:ext>
                  </a:extLst>
                </a:gridCol>
                <a:gridCol w="1010607">
                  <a:extLst>
                    <a:ext uri="{9D8B030D-6E8A-4147-A177-3AD203B41FA5}">
                      <a16:colId xmlns:a16="http://schemas.microsoft.com/office/drawing/2014/main" val="1921179344"/>
                    </a:ext>
                  </a:extLst>
                </a:gridCol>
              </a:tblGrid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가입금액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671650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상해사망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10,000,000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930416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뇌혈관질환진단비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10,000,000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08603"/>
                  </a:ext>
                </a:extLst>
              </a:tr>
              <a:tr h="1517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</a:rPr>
                        <a:t>허혈성심장질환진단비</a:t>
                      </a:r>
                    </a:p>
                  </a:txBody>
                  <a:tcPr marL="0" marR="0" marT="37785" marB="3778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10,000,000</a:t>
                      </a:r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</a:p>
                  </a:txBody>
                  <a:tcPr marL="72000" marR="0" marT="37785" marB="3778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55734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1C048C80-4035-D64D-8859-469EEAE9D7FE}"/>
              </a:ext>
            </a:extLst>
          </p:cNvPr>
          <p:cNvSpPr txBox="1"/>
          <p:nvPr/>
        </p:nvSpPr>
        <p:spPr>
          <a:xfrm>
            <a:off x="464279" y="3769797"/>
            <a:ext cx="9750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n-ea"/>
              </a:rPr>
              <a:t>상세 보장내역</a:t>
            </a:r>
            <a:endParaRPr lang="en-US" altLang="ko-KR" sz="700" b="1" dirty="0">
              <a:latin typeface="+mn-ea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B1CC7E46-E6FF-E441-8F04-F32CB8CF51FB}"/>
              </a:ext>
            </a:extLst>
          </p:cNvPr>
          <p:cNvSpPr/>
          <p:nvPr/>
        </p:nvSpPr>
        <p:spPr>
          <a:xfrm>
            <a:off x="464725" y="5508019"/>
            <a:ext cx="2286637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50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02300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</a:t>
            </a:r>
            <a:r>
              <a:rPr lang="ko-KR" altLang="en-US" spc="-70" dirty="0" smtClean="0"/>
              <a:t>전</a:t>
            </a:r>
            <a:r>
              <a:rPr lang="en-US" altLang="ko-KR" spc="-70" dirty="0" smtClean="0"/>
              <a:t>)  </a:t>
            </a:r>
            <a:r>
              <a:rPr lang="ko-KR" altLang="en-US" spc="-70" dirty="0" smtClean="0"/>
              <a:t>정기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A_OP07IC021000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무</a:t>
            </a:r>
            <a:r>
              <a:rPr lang="en-US" altLang="ko-KR" dirty="0" smtClean="0"/>
              <a:t>)KB</a:t>
            </a:r>
            <a:r>
              <a:rPr lang="ko-KR" altLang="en-US" dirty="0" err="1" smtClean="0"/>
              <a:t>착한정기보험</a:t>
            </a:r>
            <a:r>
              <a:rPr lang="en-US" altLang="ko-KR" dirty="0" smtClean="0"/>
              <a:t>II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48697"/>
              </p:ext>
            </p:extLst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000000</a:t>
                      </a:r>
                      <a:endParaRPr lang="ko-KR" altLang="en-US" sz="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5015" y="3849421"/>
            <a:ext cx="175929" cy="14400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419217" y="456694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503778" y="4967682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503778" y="5150511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2" y="1176817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3" y="1510656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035" y="1806818"/>
            <a:ext cx="2213785" cy="1572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1" y="345492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88451" y="380706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0" y="432461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1" y="454330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88451" y="498192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80" y="1176817"/>
            <a:ext cx="1999188" cy="10924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27673" y="2348705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48599" y="2734432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30660" y="294916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520572"/>
              </p:ext>
            </p:extLst>
          </p:nvPr>
        </p:nvGraphicFramePr>
        <p:xfrm>
          <a:off x="6966566" y="318897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66" y="4423205"/>
            <a:ext cx="2369540" cy="15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19217" y="1431785"/>
            <a:ext cx="2367526" cy="201406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4F03B7-E710-AD3E-4217-FB58C140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보험상품 </a:t>
            </a:r>
            <a:r>
              <a:rPr lang="en-US" altLang="ko-KR" spc="-70" dirty="0" smtClean="0"/>
              <a:t>(</a:t>
            </a:r>
            <a:r>
              <a:rPr lang="ko-KR" altLang="en-US" spc="-70" dirty="0"/>
              <a:t>생년월일</a:t>
            </a:r>
            <a:r>
              <a:rPr lang="en-US" altLang="ko-KR" spc="-70" dirty="0"/>
              <a:t>/</a:t>
            </a:r>
            <a:r>
              <a:rPr lang="ko-KR" altLang="en-US" spc="-70" dirty="0"/>
              <a:t>성별 선택 후</a:t>
            </a:r>
            <a:r>
              <a:rPr lang="en-US" altLang="ko-KR" spc="-70" dirty="0" smtClean="0"/>
              <a:t>) </a:t>
            </a:r>
            <a:r>
              <a:rPr lang="ko-KR" altLang="en-US" spc="-70" dirty="0" smtClean="0"/>
              <a:t>정기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A_OP07IC021000 </a:t>
            </a:r>
            <a:endParaRPr lang="ko-KR" altLang="en-US" dirty="0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ko-KR" altLang="en-US" dirty="0"/>
              <a:t>보험상품</a:t>
            </a:r>
          </a:p>
          <a:p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25CAC8B-32D5-50AF-F597-217D9A0038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0772" y="1477542"/>
          <a:ext cx="2561319" cy="196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i="1" u="none" strike="noStrike" dirty="0">
                        <a:solidFill>
                          <a:srgbClr val="FF0000"/>
                        </a:solidFill>
                        <a:effectLst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432495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4814"/>
                  </a:ext>
                </a:extLst>
              </a:tr>
              <a:tr h="29117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425578"/>
                  </a:ext>
                </a:extLst>
              </a:tr>
              <a:tr h="2678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-72000" latinLnBrk="1">
                        <a:lnSpc>
                          <a:spcPts val="12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7223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확인사항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040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73797"/>
                  </a:ext>
                </a:extLst>
              </a:tr>
              <a:tr h="267864">
                <a:tc gridSpan="2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사이버센터 로그인 관련 문구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Kbpay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  <a:p>
                      <a:pPr marL="72000" marR="0" lvl="0" indent="-72000" algn="l" defTabSz="914400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KB금융 본문체 Light" panose="020B0303000000000000" pitchFamily="50" charset="-127"/>
                          <a:ea typeface="KB금융 본문체 Light" panose="020B0303000000000000" pitchFamily="50" charset="-127"/>
                          <a:cs typeface="Arial" panose="020B0604020202020204" pitchFamily="34" charset="0"/>
                        </a:rPr>
                        <a:t>모바일센터 이용안내 관련 내용 적용 여부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KB금융 본문체 Light" panose="020B0303000000000000" pitchFamily="50" charset="-127"/>
                        <a:ea typeface="KB금융 본문체 Light" panose="020B03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6737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2010870-D932-7752-B722-945F2C138860}"/>
              </a:ext>
            </a:extLst>
          </p:cNvPr>
          <p:cNvSpPr/>
          <p:nvPr/>
        </p:nvSpPr>
        <p:spPr>
          <a:xfrm>
            <a:off x="9572347" y="3558336"/>
            <a:ext cx="216000" cy="144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latin typeface="KB금융 본문체 Light" panose="020B0303000000000000" pitchFamily="50" charset="-127"/>
                <a:ea typeface="KB금융 본문체 Light" panose="020B0303000000000000" pitchFamily="50" charset="-127"/>
              </a:rPr>
              <a:t>1</a:t>
            </a:r>
            <a:endParaRPr lang="ko-KR" altLang="en-US" sz="800" b="1" dirty="0">
              <a:latin typeface="KB금융 본문체 Light" panose="020B0303000000000000" pitchFamily="50" charset="-127"/>
              <a:ea typeface="KB금융 본문체 Light" panose="020B03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05576" y="1734674"/>
            <a:ext cx="2125759" cy="16619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(</a:t>
            </a:r>
            <a:r>
              <a:rPr lang="ko-KR" altLang="en-US" dirty="0"/>
              <a:t>무</a:t>
            </a:r>
            <a:r>
              <a:rPr lang="en-US" altLang="ko-KR" dirty="0"/>
              <a:t>)</a:t>
            </a:r>
            <a:r>
              <a:rPr lang="ko-KR" altLang="en-US" dirty="0"/>
              <a:t>백년친구 온라인 암보험</a:t>
            </a:r>
            <a:endParaRPr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643922" y="2068969"/>
            <a:ext cx="1295138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합리적인 보험료</a:t>
            </a:r>
            <a:r>
              <a:rPr lang="en-US" altLang="ko-KR" sz="700" spc="-50" dirty="0" smtClean="0">
                <a:latin typeface="+mn-ea"/>
              </a:rPr>
              <a:t>! </a:t>
            </a:r>
            <a:r>
              <a:rPr lang="ko-KR" altLang="en-US" sz="700" spc="-50" dirty="0" err="1" smtClean="0">
                <a:latin typeface="+mn-ea"/>
              </a:rPr>
              <a:t>실속있는</a:t>
            </a:r>
            <a:r>
              <a:rPr lang="ko-KR" altLang="en-US" sz="700" spc="-50" dirty="0" smtClean="0">
                <a:latin typeface="+mn-ea"/>
              </a:rPr>
              <a:t> 보장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3922" y="2182030"/>
            <a:ext cx="1203634" cy="107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ko-KR" altLang="en-US" sz="700" spc="-50" dirty="0" smtClean="0">
                <a:latin typeface="+mn-ea"/>
              </a:rPr>
              <a:t>건강할수록 보험료 추가 할인</a:t>
            </a:r>
            <a:r>
              <a:rPr lang="en-US" altLang="ko-KR" sz="700" spc="-50" dirty="0" smtClean="0">
                <a:latin typeface="+mn-ea"/>
              </a:rPr>
              <a:t>!</a:t>
            </a:r>
            <a:endParaRPr lang="ko-KR" altLang="en-US" sz="700" spc="-50" dirty="0"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0F77E5A-04DF-A740-B7A9-EC91360BD3F3}"/>
              </a:ext>
            </a:extLst>
          </p:cNvPr>
          <p:cNvSpPr txBox="1"/>
          <p:nvPr/>
        </p:nvSpPr>
        <p:spPr>
          <a:xfrm>
            <a:off x="521647" y="2437428"/>
            <a:ext cx="2125759" cy="594009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spcAft>
                <a:spcPts val="600"/>
              </a:spcAft>
              <a:buSzPct val="100000"/>
              <a:defRPr sz="900" b="1" spc="-5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Arial" panose="020B0604020202020204" pitchFamily="34" charset="0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기간 동안 재해</a:t>
            </a:r>
            <a:r>
              <a:rPr lang="en-US" altLang="ko-KR" sz="700" b="0" spc="-70" dirty="0" smtClean="0"/>
              <a:t>/</a:t>
            </a:r>
            <a:r>
              <a:rPr lang="ko-KR" altLang="en-US" sz="700" b="0" spc="-70" dirty="0" smtClean="0"/>
              <a:t>질병사망 </a:t>
            </a:r>
            <a:r>
              <a:rPr lang="ko-KR" altLang="en-US" sz="700" b="0" spc="-70" dirty="0" err="1" smtClean="0"/>
              <a:t>구붅없는</a:t>
            </a:r>
            <a:r>
              <a:rPr lang="ko-KR" altLang="en-US" sz="700" b="0" spc="-70" dirty="0" smtClean="0"/>
              <a:t> 보장을 </a:t>
            </a:r>
            <a:r>
              <a:rPr lang="ko-KR" altLang="en-US" sz="700" b="0" spc="-70" dirty="0" err="1" smtClean="0"/>
              <a:t>원하시는분</a:t>
            </a:r>
            <a:endParaRPr lang="en-US" altLang="ko-KR" sz="700" b="0" spc="-7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700" b="0" spc="-70" dirty="0" smtClean="0"/>
              <a:t>일정 </a:t>
            </a:r>
            <a:r>
              <a:rPr lang="ko-KR" altLang="en-US" sz="700" b="0" spc="-70" dirty="0" err="1" smtClean="0"/>
              <a:t>기간동안</a:t>
            </a:r>
            <a:r>
              <a:rPr lang="ko-KR" altLang="en-US" sz="700" b="0" spc="-70" dirty="0" smtClean="0"/>
              <a:t> 합리적이고 </a:t>
            </a:r>
            <a:r>
              <a:rPr lang="ko-KR" altLang="en-US" sz="700" b="0" spc="-70" dirty="0" err="1" smtClean="0"/>
              <a:t>실속있는</a:t>
            </a:r>
            <a:r>
              <a:rPr lang="ko-KR" altLang="en-US" sz="700" b="0" spc="-70" dirty="0" smtClean="0"/>
              <a:t> 사망보장을 원하시는 분</a:t>
            </a:r>
            <a:endParaRPr lang="en-US" altLang="ko-KR" sz="7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/>
          <a:srcRect l="4126" t="12527" r="8448"/>
          <a:stretch/>
        </p:blipFill>
        <p:spPr>
          <a:xfrm>
            <a:off x="1991453" y="1510656"/>
            <a:ext cx="639882" cy="187300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75195EC-D424-2540-AF05-3A59525D1A75}"/>
              </a:ext>
            </a:extLst>
          </p:cNvPr>
          <p:cNvSpPr/>
          <p:nvPr/>
        </p:nvSpPr>
        <p:spPr>
          <a:xfrm>
            <a:off x="536254" y="4210596"/>
            <a:ext cx="2111152" cy="288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70" dirty="0" err="1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예상보험료</a:t>
            </a:r>
            <a:r>
              <a:rPr lang="ko-KR" altLang="en-US" sz="800" b="1" spc="-70" dirty="0" smtClean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계산하기</a:t>
            </a:r>
            <a:endParaRPr lang="ko-KR" altLang="en-US" sz="800" b="1" spc="-70" dirty="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5A42046C-9C38-E840-9C7D-533CAD5FEC62}"/>
              </a:ext>
            </a:extLst>
          </p:cNvPr>
          <p:cNvSpPr/>
          <p:nvPr/>
        </p:nvSpPr>
        <p:spPr>
          <a:xfrm>
            <a:off x="536254" y="3558336"/>
            <a:ext cx="2111152" cy="522956"/>
          </a:xfrm>
          <a:prstGeom prst="roundRect">
            <a:avLst>
              <a:gd name="adj" fmla="val 15938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n>
                <a:solidFill>
                  <a:schemeClr val="accent1">
                    <a:shade val="95000"/>
                    <a:satMod val="10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C152B7F-21AC-6643-AD86-AE3D24020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247419"/>
              </p:ext>
            </p:extLst>
          </p:nvPr>
        </p:nvGraphicFramePr>
        <p:xfrm>
          <a:off x="632059" y="3657374"/>
          <a:ext cx="1861176" cy="3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176">
                  <a:extLst>
                    <a:ext uri="{9D8B030D-6E8A-4147-A177-3AD203B41FA5}">
                      <a16:colId xmlns:a16="http://schemas.microsoft.com/office/drawing/2014/main" val="2216520284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1" spc="-70" dirty="0">
                          <a:solidFill>
                            <a:schemeClr val="tx1"/>
                          </a:solidFill>
                          <a:latin typeface="+mn-ea"/>
                        </a:rPr>
                        <a:t>생년월일</a:t>
                      </a:r>
                      <a:endParaRPr lang="ko-KR" altLang="en-US" sz="600" b="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0855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indent="0" algn="l" defTabSz="91439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</a:rPr>
                        <a:t>740101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20693"/>
                  </a:ext>
                </a:extLst>
              </a:tr>
            </a:tbl>
          </a:graphicData>
        </a:graphic>
      </p:graphicFrame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2035547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spc="-70" dirty="0">
                <a:latin typeface="+mn-ea"/>
              </a:rPr>
              <a:t>여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08075" y="3849421"/>
            <a:ext cx="175929" cy="144000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FD8158D-E1AB-AE4F-A128-1947B4EE60DD}"/>
              </a:ext>
            </a:extLst>
          </p:cNvPr>
          <p:cNvSpPr/>
          <p:nvPr/>
        </p:nvSpPr>
        <p:spPr>
          <a:xfrm>
            <a:off x="1456990" y="3813421"/>
            <a:ext cx="496914" cy="21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54000" rtlCol="0" anchor="ctr"/>
          <a:lstStyle/>
          <a:p>
            <a:pPr algn="r"/>
            <a:r>
              <a:rPr lang="ko-KR" altLang="en-US" sz="700" b="1" spc="-70" dirty="0">
                <a:solidFill>
                  <a:schemeClr val="tx1"/>
                </a:solidFill>
                <a:latin typeface="+mn-ea"/>
              </a:rPr>
              <a:t>남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419217" y="4566940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왜 정기보험</a:t>
            </a:r>
            <a:r>
              <a:rPr lang="en-US" altLang="ko-KR" sz="900" b="1" spc="-70" dirty="0" smtClean="0">
                <a:latin typeface="+mn-ea"/>
              </a:rPr>
              <a:t/>
            </a:r>
            <a:br>
              <a:rPr lang="en-US" altLang="ko-KR" sz="900" b="1" spc="-70" dirty="0" smtClean="0">
                <a:latin typeface="+mn-ea"/>
              </a:rPr>
            </a:br>
            <a:r>
              <a:rPr lang="ko-KR" altLang="en-US" sz="900" b="1" spc="-70" dirty="0" smtClean="0">
                <a:latin typeface="+mn-ea"/>
              </a:rPr>
              <a:t>가입이 필요할까요</a:t>
            </a:r>
            <a:r>
              <a:rPr lang="en-US" altLang="ko-KR" sz="900" b="1" spc="-70" dirty="0" smtClean="0">
                <a:latin typeface="+mn-ea"/>
              </a:rPr>
              <a:t>?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503778" y="4967682"/>
            <a:ext cx="2219386" cy="147733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첫째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갑작스런 사망으로부터 가족을 보호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503778" y="5150511"/>
            <a:ext cx="2219385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고객이 원하는 시기에 맞춰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주계약에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가입하시면 갑작스런 사망 시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보장혜택을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받으실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2" y="1176817"/>
            <a:ext cx="2197137" cy="295466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둘째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건강상태에 따라 할인율이 올라가는 합리적이고 </a:t>
            </a:r>
            <a:r>
              <a:rPr lang="ko-KR" altLang="en-US" sz="800" b="1" spc="-70" dirty="0" err="1" smtClean="0">
                <a:latin typeface="+mn-ea"/>
              </a:rPr>
              <a:t>실속있는</a:t>
            </a:r>
            <a:r>
              <a:rPr lang="ko-KR" altLang="en-US" sz="800" b="1" spc="-70" dirty="0" smtClean="0">
                <a:latin typeface="+mn-ea"/>
              </a:rPr>
              <a:t> 사망보험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3" y="1510656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비흡연자 건강할인으로 더욱 저렴하게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보험료 추가 할인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035" y="1806818"/>
            <a:ext cx="2213785" cy="1572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1" y="3454929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기준</a:t>
            </a:r>
            <a:r>
              <a:rPr lang="en-US" altLang="ko-KR" sz="700" spc="-7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남자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40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세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주계약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보험가입금액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억원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10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년만기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전기납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월납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88451" y="3807068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할인율은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가입나이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납입기간 등에 따라 달라질 수 있으며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흡연 여부 외 건강체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슈퍼건강체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00" spc="-70" dirty="0" err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적합기준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약관 세부내용 참조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0" y="4324610"/>
            <a:ext cx="2197137" cy="13317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800" b="1" spc="-70" dirty="0" smtClean="0">
                <a:latin typeface="+mn-ea"/>
              </a:rPr>
              <a:t>셋째</a:t>
            </a:r>
            <a:r>
              <a:rPr lang="en-US" altLang="ko-KR" sz="800" b="1" spc="-70" dirty="0" smtClean="0">
                <a:latin typeface="+mn-ea"/>
              </a:rPr>
              <a:t>. </a:t>
            </a:r>
            <a:r>
              <a:rPr lang="ko-KR" altLang="en-US" sz="800" b="1" spc="-70" dirty="0" smtClean="0">
                <a:latin typeface="+mn-ea"/>
              </a:rPr>
              <a:t>세제혜택</a:t>
            </a:r>
            <a:endParaRPr lang="en-US" altLang="ko-KR" sz="800" b="1" spc="-70" dirty="0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73651" y="4543303"/>
            <a:ext cx="2197136" cy="387798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근로자가 가입한 보장성보험에 한하여 납입보험료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연간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백만원 한도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12%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에 해당하는 금액을 세액공제 받을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3888451" y="4981922"/>
            <a:ext cx="2197136" cy="258532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위 사항은 관련 법령의 제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·</a:t>
            </a:r>
            <a:r>
              <a:rPr lang="ko-KR" altLang="en-US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개정에 따라 변경될 수 있습니다</a:t>
            </a:r>
            <a:r>
              <a:rPr lang="en-US" altLang="ko-KR" sz="700" spc="-7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endParaRPr lang="en-US" altLang="ko-KR" sz="700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680" y="1176817"/>
            <a:ext cx="1999188" cy="109249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027673" y="2348705"/>
            <a:ext cx="1940317" cy="3323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900" b="1" spc="-70" dirty="0" smtClean="0">
                <a:latin typeface="+mn-ea"/>
              </a:rPr>
              <a:t>무배당 </a:t>
            </a:r>
            <a:r>
              <a:rPr lang="en-US" altLang="ko-KR" sz="900" b="1" spc="-70" dirty="0" smtClean="0">
                <a:latin typeface="+mn-ea"/>
              </a:rPr>
              <a:t>KB</a:t>
            </a:r>
            <a:r>
              <a:rPr lang="ko-KR" altLang="en-US" sz="900" b="1" spc="-70" dirty="0" err="1" smtClean="0">
                <a:latin typeface="+mn-ea"/>
              </a:rPr>
              <a:t>착한정기보험</a:t>
            </a:r>
            <a:r>
              <a:rPr lang="ko-KR" altLang="en-US" sz="900" b="1" spc="-70" dirty="0" smtClean="0">
                <a:latin typeface="+mn-ea"/>
              </a:rPr>
              <a:t> </a:t>
            </a:r>
            <a:r>
              <a:rPr lang="en-US" altLang="ko-KR" sz="900" b="1" spc="-70" dirty="0" smtClean="0">
                <a:latin typeface="+mn-ea"/>
              </a:rPr>
              <a:t>II </a:t>
            </a:r>
            <a:r>
              <a:rPr lang="ko-KR" altLang="en-US" sz="900" b="1" spc="-70" dirty="0" smtClean="0">
                <a:latin typeface="+mn-ea"/>
              </a:rPr>
              <a:t>의 건강한 </a:t>
            </a:r>
            <a:r>
              <a:rPr lang="ko-KR" altLang="en-US" sz="900" b="1" spc="-70" dirty="0" err="1" smtClean="0">
                <a:latin typeface="+mn-ea"/>
              </a:rPr>
              <a:t>보장혜택</a:t>
            </a:r>
            <a:r>
              <a:rPr lang="en-US" altLang="ko-KR" sz="900" b="1" spc="-70" dirty="0" smtClean="0">
                <a:latin typeface="+mn-ea"/>
              </a:rPr>
              <a:t>! </a:t>
            </a:r>
            <a:r>
              <a:rPr lang="ko-KR" altLang="en-US" sz="900" b="1" spc="-70" dirty="0" smtClean="0">
                <a:latin typeface="+mn-ea"/>
              </a:rPr>
              <a:t>가족의 행복을 지키세요</a:t>
            </a:r>
            <a:endParaRPr lang="en-US" altLang="ko-KR" sz="900" b="1" spc="-7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B9EB31F-B6A4-234C-87D9-22F1F73ECA02}"/>
              </a:ext>
            </a:extLst>
          </p:cNvPr>
          <p:cNvSpPr/>
          <p:nvPr/>
        </p:nvSpPr>
        <p:spPr>
          <a:xfrm>
            <a:off x="7848599" y="2734432"/>
            <a:ext cx="1195801" cy="221599"/>
          </a:xfrm>
          <a:prstGeom prst="rect">
            <a:avLst/>
          </a:prstGeom>
        </p:spPr>
        <p:txBody>
          <a:bodyPr wrap="square" lIns="108000" tIns="0" bIns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600" spc="-70" dirty="0" smtClean="0">
                <a:latin typeface="+mn-ea"/>
              </a:rPr>
              <a:t>준법감시확인필 </a:t>
            </a:r>
            <a:r>
              <a:rPr lang="en-US" altLang="ko-KR" sz="600" spc="-70" dirty="0" smtClean="0">
                <a:latin typeface="+mn-ea"/>
              </a:rPr>
              <a:t>SM-22112217-1(2022.12.23-2023.12.22)</a:t>
            </a:r>
            <a:endParaRPr lang="en-US" altLang="ko-KR" sz="600" spc="-70" dirty="0"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830660" y="2949165"/>
            <a:ext cx="2367526" cy="2742975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8B4D1B77-59A9-EB1D-9A4E-81DD2780522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66566" y="3188978"/>
          <a:ext cx="2062530" cy="1135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758">
                  <a:extLst>
                    <a:ext uri="{9D8B030D-6E8A-4147-A177-3AD203B41FA5}">
                      <a16:colId xmlns:a16="http://schemas.microsoft.com/office/drawing/2014/main" val="2107468044"/>
                    </a:ext>
                  </a:extLst>
                </a:gridCol>
                <a:gridCol w="849772">
                  <a:extLst>
                    <a:ext uri="{9D8B030D-6E8A-4147-A177-3AD203B41FA5}">
                      <a16:colId xmlns:a16="http://schemas.microsoft.com/office/drawing/2014/main" val="3664677197"/>
                    </a:ext>
                  </a:extLst>
                </a:gridCol>
              </a:tblGrid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가입 안내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165651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보장 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373683"/>
                  </a:ext>
                </a:extLst>
              </a:tr>
              <a:tr h="37836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</a:rPr>
                        <a:t>알아두실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 사항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&gt;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754625"/>
                  </a:ext>
                </a:extLst>
              </a:tr>
            </a:tbl>
          </a:graphicData>
        </a:graphic>
      </p:graphicFrame>
      <p:pic>
        <p:nvPicPr>
          <p:cNvPr id="54" name="그림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266" y="4423205"/>
            <a:ext cx="2369540" cy="156695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10C5FA7-CB2A-7A40-A58D-2EC99C821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56" y="3854922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DNQo2ApUs5c/oVq542sBSiTjTCu9yW5AgOKZM9oHjoA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DNQo2ApUs5c/oVq542sBSiTjTCu9yW5AgOKZM9oHjoA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oFvHBE0DSHbpkvebRIgEbzMi2hInHW/XCMQAmcRuFU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KB금융 제목체 Medium"/>
        <a:ea typeface="KB금융 제목체 Medium"/>
        <a:cs typeface=""/>
      </a:majorFont>
      <a:minorFont>
        <a:latin typeface="맑은 고딕"/>
        <a:ea typeface="KB금융 제목체 Medium Ital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8398</Words>
  <Application>Microsoft Office PowerPoint</Application>
  <PresentationFormat>와이드스크린</PresentationFormat>
  <Paragraphs>2332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76</vt:i4>
      </vt:variant>
    </vt:vector>
  </HeadingPairs>
  <TitlesOfParts>
    <vt:vector size="96" baseType="lpstr">
      <vt:lpstr>Futura Md BT</vt:lpstr>
      <vt:lpstr>KBFGDisplayM</vt:lpstr>
      <vt:lpstr>KB금융 본문체 Bold</vt:lpstr>
      <vt:lpstr>KB금융 본문체 Light</vt:lpstr>
      <vt:lpstr>KB금융 본문체 Medium</vt:lpstr>
      <vt:lpstr>KB금융 제목체 Bold</vt:lpstr>
      <vt:lpstr>KB금융 제목체 Medium</vt:lpstr>
      <vt:lpstr>KB금융 제목체 Medium Italic</vt:lpstr>
      <vt:lpstr>KoPubWorld돋움체 Medium</vt:lpstr>
      <vt:lpstr>KoPub돋움체 Bold</vt:lpstr>
      <vt:lpstr>RixGo B</vt:lpstr>
      <vt:lpstr>굴림</vt:lpstr>
      <vt:lpstr>맑은 고딕</vt:lpstr>
      <vt:lpstr>Arial</vt:lpstr>
      <vt:lpstr>Arial Narrow</vt:lpstr>
      <vt:lpstr>Segoe UI</vt:lpstr>
      <vt:lpstr>Wingdings</vt:lpstr>
      <vt:lpstr>Wingdings 3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초기메인</vt:lpstr>
      <vt:lpstr>초기메인</vt:lpstr>
      <vt:lpstr>보험상품 (생년월일/성별 선택 전)  정기</vt:lpstr>
      <vt:lpstr>보험상품 (생년월일/성별 선택 후) 정기</vt:lpstr>
      <vt:lpstr>사전건강질문지(정기보험만 해당) </vt:lpstr>
      <vt:lpstr>가입조건선택 및 보험료계산결과(정기)</vt:lpstr>
      <vt:lpstr>가입조건선택 - 공통적용 </vt:lpstr>
      <vt:lpstr>가입조건선택 및 보험료계산결과(Case. 담보등 조건 변경시 ) -공통적용 </vt:lpstr>
      <vt:lpstr>보험상품 (생년월일/성별 선택 전)  암</vt:lpstr>
      <vt:lpstr>보험상품 (생년월일/성별 선택 후)  암</vt:lpstr>
      <vt:lpstr>가입조건선택 및 보험료계산결과(암)</vt:lpstr>
      <vt:lpstr>보험상품 (생년월일/성별 선택 전)  여성암보험</vt:lpstr>
      <vt:lpstr>보험상품 (생년월일/성별 선택 후)  여성암보험</vt:lpstr>
      <vt:lpstr>가입조건선택 및 보험료계산결과(여성 암)</vt:lpstr>
      <vt:lpstr>보험상품 (생년월일/성별 선택 전)  연금보험(공시이율)</vt:lpstr>
      <vt:lpstr>보험상품 (생년월일/성별 선택 후)  연금보험(공시이율)</vt:lpstr>
      <vt:lpstr>가입조건선택 및 보험료계산결과(연금보험_공시이율)</vt:lpstr>
      <vt:lpstr>보험상품 (생년월일/성별 선택 전)  연금보험(5년 확정 이율)</vt:lpstr>
      <vt:lpstr>보험상품 (생년월일/성별 선택 후)  연금보험(5년 확정 이율)</vt:lpstr>
      <vt:lpstr>가입조건선택 및 보험료계산결과(연금보험_5년확정이율)</vt:lpstr>
      <vt:lpstr>알림사항 </vt:lpstr>
      <vt:lpstr>가입진행전 안내 및 준비사항(TO-BE)</vt:lpstr>
      <vt:lpstr>본인인증</vt:lpstr>
      <vt:lpstr>동의</vt:lpstr>
      <vt:lpstr>가입자정보 입력</vt:lpstr>
      <vt:lpstr>본인인증</vt:lpstr>
      <vt:lpstr>동의</vt:lpstr>
      <vt:lpstr>본인인증(완료)</vt:lpstr>
      <vt:lpstr>가입자정보 입력(기본정보)</vt:lpstr>
      <vt:lpstr>가입자정보 입력(직업 및 운전여부)_버전1</vt:lpstr>
      <vt:lpstr>가입자정보 입력(직업 및 운전여부)_버전2</vt:lpstr>
      <vt:lpstr>기타정보1</vt:lpstr>
      <vt:lpstr>기타정보2</vt:lpstr>
      <vt:lpstr>기타정보3</vt:lpstr>
      <vt:lpstr>계약전알릴의무_알림사항</vt:lpstr>
      <vt:lpstr>질병정보</vt:lpstr>
      <vt:lpstr>질병정보</vt:lpstr>
      <vt:lpstr>질병정보</vt:lpstr>
      <vt:lpstr>질병정보</vt:lpstr>
      <vt:lpstr>질병정보</vt:lpstr>
      <vt:lpstr>취미생활</vt:lpstr>
      <vt:lpstr>신상정보 및 기타정보</vt:lpstr>
      <vt:lpstr>신상정보 및 기타정보(추가 상세페이지1)</vt:lpstr>
      <vt:lpstr>신상정보 및 기타정보(추가 상세페이지2)</vt:lpstr>
      <vt:lpstr>청약문서 확인 및 보험료 결제</vt:lpstr>
      <vt:lpstr>청약서</vt:lpstr>
      <vt:lpstr>상품설명서_1 </vt:lpstr>
      <vt:lpstr>상품설명서_2 </vt:lpstr>
      <vt:lpstr>약관보기</vt:lpstr>
      <vt:lpstr>필수확인 청약문서 및 완전판매 모니터링 1</vt:lpstr>
      <vt:lpstr>필수확인 청약문서 및 완전판매 모니터링 2</vt:lpstr>
      <vt:lpstr>필수확인 청약문서 및 완전판매 모니터링 3</vt:lpstr>
      <vt:lpstr>필수확인 청약문서 및 완전판매 모니터링 4</vt:lpstr>
      <vt:lpstr>신분증 정보확인(AS-IS)_1</vt:lpstr>
      <vt:lpstr>신분증 정보확인(AS-IS)_2</vt:lpstr>
      <vt:lpstr>신분증 정보확인(TO-BE)_1</vt:lpstr>
      <vt:lpstr>신분증 정보확인(TO-BE)_2</vt:lpstr>
      <vt:lpstr>보험료 결제</vt:lpstr>
      <vt:lpstr>보험료 결제_1</vt:lpstr>
      <vt:lpstr>보험료 결제_2</vt:lpstr>
      <vt:lpstr>보험료 결제_3</vt:lpstr>
      <vt:lpstr>보험료 결제_4</vt:lpstr>
      <vt:lpstr>보험료 결제_5</vt:lpstr>
      <vt:lpstr>메인화면</vt:lpstr>
      <vt:lpstr>메인화면</vt:lpstr>
      <vt:lpstr>개인정보처리 동의</vt:lpstr>
      <vt:lpstr>본인인증</vt:lpstr>
      <vt:lpstr>분석결과(종합분석 결과 위치변경) </vt:lpstr>
      <vt:lpstr>분석결과 ( 계약 없을 경우 )</vt:lpstr>
      <vt:lpstr>보장내역</vt:lpstr>
      <vt:lpstr>보험가입현황</vt:lpstr>
    </vt:vector>
  </TitlesOfParts>
  <Company>KBLI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정상인(LA318)</dc:creator>
  <cp:lastModifiedBy>Netive</cp:lastModifiedBy>
  <cp:revision>195</cp:revision>
  <dcterms:created xsi:type="dcterms:W3CDTF">2023-04-05T05:36:29Z</dcterms:created>
  <dcterms:modified xsi:type="dcterms:W3CDTF">2023-06-13T09:04:38Z</dcterms:modified>
</cp:coreProperties>
</file>